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17"/>
  </p:notesMasterIdLst>
  <p:sldIdLst>
    <p:sldId id="269" r:id="rId3"/>
    <p:sldId id="268" r:id="rId4"/>
    <p:sldId id="270" r:id="rId5"/>
    <p:sldId id="266" r:id="rId6"/>
    <p:sldId id="265" r:id="rId7"/>
    <p:sldId id="264" r:id="rId8"/>
    <p:sldId id="263" r:id="rId9"/>
    <p:sldId id="262" r:id="rId10"/>
    <p:sldId id="261" r:id="rId11"/>
    <p:sldId id="271" r:id="rId12"/>
    <p:sldId id="260" r:id="rId13"/>
    <p:sldId id="259" r:id="rId14"/>
    <p:sldId id="258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lip: La comunidad guía nuestra misión" id="{E1257FD8-F128-43A1-ABD8-21AE9FD9DFD9}">
          <p14:sldIdLst>
            <p14:sldId id="269"/>
            <p14:sldId id="268"/>
            <p14:sldId id="270"/>
            <p14:sldId id="266"/>
            <p14:sldId id="265"/>
          </p14:sldIdLst>
        </p14:section>
        <p14:section name="Fomentar el aprendizaje social" id="{51196EBA-C07A-4C46-B104-05A4E20FF0F4}">
          <p14:sldIdLst>
            <p14:sldId id="264"/>
            <p14:sldId id="263"/>
            <p14:sldId id="262"/>
            <p14:sldId id="261"/>
            <p14:sldId id="271"/>
          </p14:sldIdLst>
        </p14:section>
        <p14:section name="Encuentra inspiración" id="{6BB3D7A8-6EDD-4111-A42A-D7B40362D1A5}">
          <p14:sldIdLst>
            <p14:sldId id="260"/>
            <p14:sldId id="259"/>
            <p14:sldId id="258"/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A68D85-F0E2-DA5D-6801-7D66677E3B41}" v="18" dt="2023-06-09T15:44:37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2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6EF12-271D-42F9-B999-B5DE21451076}" type="datetimeFigureOut">
              <a:t>6/22/2023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2367A-ED76-4CEA-9DC8-739DD26B0E2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9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lip.com/hc/es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MicrosoftFlip" TargetMode="External"/><Relationship Id="rId7" Type="http://schemas.openxmlformats.org/officeDocument/2006/relationships/hyperlink" Target="https://www.facebook.com/Microsoftflip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linkedin.com/company/microsoftflip/" TargetMode="External"/><Relationship Id="rId5" Type="http://schemas.openxmlformats.org/officeDocument/2006/relationships/hyperlink" Target="https://www.youtube.com/microsoftflip" TargetMode="External"/><Relationship Id="rId4" Type="http://schemas.openxmlformats.org/officeDocument/2006/relationships/hyperlink" Target="https://www.instagram.com/microsoftflip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lip.com/achievements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lip.com/hc/en-us/articles/5924986000791-Sign-up-or-sign-in-to-Fl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lip.com/hc/en-us/articles/360052591113-Create-a-group-or-topic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A lo largo de la presentación</a:t>
            </a:r>
            <a:r>
              <a:rPr lang="es-ES" b="0" i="0" u="none" strike="noStrike" dirty="0">
                <a:effectLst/>
              </a:rPr>
              <a:t>, </a:t>
            </a:r>
            <a:r>
              <a:rPr lang="es-ES" dirty="0"/>
              <a:t>tenemos </a:t>
            </a:r>
            <a:r>
              <a:rPr lang="es-ES" b="0" i="0" u="none" strike="noStrike" dirty="0">
                <a:effectLst/>
              </a:rPr>
              <a:t>ideas </a:t>
            </a:r>
            <a:r>
              <a:rPr lang="es-ES" dirty="0"/>
              <a:t>y enlaces a recursos adicionales aquí en las notas del orador. No es necesario mostrar esta diapositiva durante tu sesión</a:t>
            </a:r>
            <a:r>
              <a:rPr lang="es-ES" b="0" i="0" u="none" strike="noStrike" dirty="0">
                <a:effectLst/>
              </a:rPr>
              <a:t>.</a:t>
            </a:r>
            <a:endParaRPr lang="es-ES" dirty="0"/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25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5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/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/>
              <a:t>Como dice </a:t>
            </a:r>
            <a:r>
              <a:rPr lang="es-ES" b="0" i="0" u="none" strike="noStrike">
                <a:effectLst/>
              </a:rPr>
              <a:t>Jornea</a:t>
            </a:r>
            <a:r>
              <a:rPr lang="es-ES"/>
              <a:t>: "¡Si puedes pensarlo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lo puedes crear en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!" Hay innumerables formas en las que educadores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estudiantes y familias comparten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en todas las edades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materias y en todo el mundo.</a:t>
            </a:r>
            <a:endParaRPr lang="en-US" b="0" i="0">
              <a:effectLst/>
            </a:endParaRPr>
          </a:p>
          <a:p>
            <a:r>
              <a:rPr lang="es-ES"/>
              <a:t>Para inspirarte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echa un vistazo a la Biblioteca del Descubrimiento directamente dentro de </a:t>
            </a:r>
            <a:r>
              <a:rPr lang="es-ES" b="0" i="0" u="none" strike="noStrike">
                <a:effectLst/>
              </a:rPr>
              <a:t>Flip. </a:t>
            </a:r>
            <a:r>
              <a:rPr lang="es-ES"/>
              <a:t>Estos temas son creados por la comunidad y utilizados con una increíble participación y respuestas creativas</a:t>
            </a:r>
            <a:r>
              <a:rPr lang="es-ES" b="0" i="0" u="none" strike="noStrike">
                <a:effectLst/>
              </a:rPr>
              <a:t>.</a:t>
            </a:r>
            <a:endParaRPr lang="es-ES"/>
          </a:p>
          <a:p>
            <a:pPr algn="l" rtl="0" fontAlgn="base"/>
            <a:r>
              <a:rPr lang="en-US" b="0" i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endParaRPr lang="en-US" b="0" i="0">
              <a:solidFill>
                <a:srgbClr val="44444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75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/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/>
              <a:t>Encuentra respuestas a tus preguntas y ponte en contacto con el equipo de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en </a:t>
            </a:r>
            <a:r>
              <a:rPr lang="es-ES" u="sng">
                <a:hlinkClick r:id="rId3"/>
              </a:rPr>
              <a:t>https://</a:t>
            </a:r>
            <a:r>
              <a:rPr lang="es-ES" i="0" u="sng" strike="noStrike">
                <a:effectLst/>
                <a:hlinkClick r:id="rId3"/>
              </a:rPr>
              <a:t>help.flip.com</a:t>
            </a:r>
            <a:r>
              <a:rPr lang="es-ES" u="sng">
                <a:hlinkClick r:id="rId3"/>
              </a:rPr>
              <a:t>/hc/es</a:t>
            </a:r>
            <a:r>
              <a:rPr lang="es-ES"/>
              <a:t> </a:t>
            </a:r>
            <a:endParaRPr lang="en-US"/>
          </a:p>
          <a:p>
            <a:pPr algn="l" rtl="0" fontAlgn="base"/>
            <a:r>
              <a:rPr lang="en-US" b="0" i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  <a:endParaRPr lang="en-US" b="0" i="0">
              <a:solidFill>
                <a:srgbClr val="44444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76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Compartiendo la diapositiva</a:t>
            </a:r>
            <a:endParaRPr lang="en-US"/>
          </a:p>
          <a:p>
            <a:pPr algn="l"/>
            <a:endParaRPr lang="en-US" b="0" i="0">
              <a:effectLst/>
            </a:endParaRPr>
          </a:p>
          <a:p>
            <a:r>
              <a:rPr lang="en-US"/>
              <a:t>¡</a:t>
            </a:r>
            <a:r>
              <a:rPr lang="en-US" b="0" i="0" u="none" strike="noStrike">
                <a:effectLst/>
              </a:rPr>
              <a:t>Flip </a:t>
            </a:r>
            <a:r>
              <a:rPr lang="en-US"/>
              <a:t>ADORA construir </a:t>
            </a:r>
            <a:r>
              <a:rPr lang="en-US" b="0" i="0" u="none" strike="noStrike">
                <a:effectLst/>
              </a:rPr>
              <a:t>Flip </a:t>
            </a:r>
            <a:r>
              <a:rPr lang="en-US"/>
              <a:t>CONTIGO</a:t>
            </a:r>
            <a:r>
              <a:rPr lang="en-US" b="0" i="0" u="none" strike="noStrike">
                <a:effectLst/>
              </a:rPr>
              <a:t>!</a:t>
            </a:r>
            <a:r>
              <a:rPr lang="en-US"/>
              <a:t> Todas nuestras últimas actualizaciones son impulsadas por la comunidad y nos encantaría escuchar tus </a:t>
            </a:r>
            <a:r>
              <a:rPr lang="en-US" b="0" i="0" u="none" strike="noStrike">
                <a:effectLst/>
              </a:rPr>
              <a:t>ideas </a:t>
            </a:r>
            <a:r>
              <a:rPr lang="en-US"/>
              <a:t>para hacer de </a:t>
            </a:r>
            <a:r>
              <a:rPr lang="en-US" b="0" i="0" u="none" strike="noStrike">
                <a:effectLst/>
              </a:rPr>
              <a:t>Flip</a:t>
            </a:r>
            <a:r>
              <a:rPr lang="en-US"/>
              <a:t> una herramienta de empoderamiento máximo para tu salón de clases y comunidad.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69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/>
          </a:p>
          <a:p>
            <a:r>
              <a:rPr lang="es-ES" b="1"/>
              <a:t> </a:t>
            </a:r>
            <a:endParaRPr lang="en-US" b="0" i="0">
              <a:effectLst/>
            </a:endParaRPr>
          </a:p>
          <a:p>
            <a:r>
              <a:rPr lang="es-ES"/>
              <a:t>¡Encuentra más inspiración y conéctate con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en</a:t>
            </a:r>
            <a:r>
              <a:rPr lang="es-ES" b="0" i="0" u="none" strike="noStrike">
                <a:effectLst/>
              </a:rPr>
              <a:t> Twitter, Instagram, YouTube, LinkedIn</a:t>
            </a:r>
            <a:r>
              <a:rPr lang="es-ES"/>
              <a:t> y </a:t>
            </a:r>
            <a:r>
              <a:rPr lang="es-ES" b="0" i="0" u="none" strike="noStrike">
                <a:effectLst/>
              </a:rPr>
              <a:t>Facebook!</a:t>
            </a:r>
            <a:endParaRPr lang="es-ES" b="0" i="0">
              <a:effectLst/>
            </a:endParaRPr>
          </a:p>
          <a:p>
            <a:pPr algn="l"/>
            <a:endParaRPr lang="en-US" b="0" i="0">
              <a:effectLst/>
            </a:endParaRPr>
          </a:p>
          <a:p>
            <a:pPr algn="l"/>
            <a:r>
              <a:rPr lang="en-US" b="0" i="0" u="none" strike="noStrike">
                <a:effectLst/>
              </a:rPr>
              <a:t>Twitter: </a:t>
            </a:r>
            <a:r>
              <a:rPr lang="en-US" b="0" i="0" strike="noStrike">
                <a:effectLst/>
                <a:hlinkClick r:id="rId3"/>
              </a:rPr>
              <a:t>https://twitter.com/MicrosoftFlip</a:t>
            </a:r>
            <a:endParaRPr lang="en-US" b="0" i="0">
              <a:effectLst/>
            </a:endParaRPr>
          </a:p>
          <a:p>
            <a:pPr algn="l"/>
            <a:r>
              <a:rPr lang="en-US" b="0" i="0" u="none" strike="noStrike">
                <a:effectLst/>
              </a:rPr>
              <a:t>Instagram: </a:t>
            </a:r>
            <a:r>
              <a:rPr lang="en-US" b="0" i="0" strike="noStrike">
                <a:effectLst/>
                <a:hlinkClick r:id="rId4"/>
              </a:rPr>
              <a:t>https://www.instagram.com/microsoftflip/</a:t>
            </a:r>
            <a:endParaRPr lang="en-US" b="0" i="0">
              <a:effectLst/>
            </a:endParaRPr>
          </a:p>
          <a:p>
            <a:pPr algn="l"/>
            <a:r>
              <a:rPr lang="en-US" b="0" i="0" u="none" strike="noStrike">
                <a:effectLst/>
              </a:rPr>
              <a:t>YouTube: </a:t>
            </a:r>
            <a:r>
              <a:rPr lang="en-US" b="0" i="0" strike="noStrike">
                <a:effectLst/>
                <a:hlinkClick r:id="rId5"/>
              </a:rPr>
              <a:t>https://www.youtube.com/microsoftflip</a:t>
            </a:r>
            <a:endParaRPr lang="en-US" b="0" i="0">
              <a:effectLst/>
            </a:endParaRPr>
          </a:p>
          <a:p>
            <a:pPr algn="l"/>
            <a:r>
              <a:rPr lang="en-US" b="0" i="0" u="none" strike="noStrike">
                <a:effectLst/>
              </a:rPr>
              <a:t>LinkedIn: </a:t>
            </a:r>
            <a:r>
              <a:rPr lang="en-US" b="0" i="0" strike="noStrike">
                <a:effectLst/>
                <a:hlinkClick r:id="rId6"/>
              </a:rPr>
              <a:t>https://www.linkedin.com/company/microsoftflip/</a:t>
            </a:r>
            <a:endParaRPr lang="en-US" b="0" i="0">
              <a:effectLst/>
            </a:endParaRPr>
          </a:p>
          <a:p>
            <a:pPr algn="l"/>
            <a:r>
              <a:rPr lang="en-US" b="0" i="0" u="none" strike="noStrike">
                <a:effectLst/>
              </a:rPr>
              <a:t>Facebook: </a:t>
            </a:r>
            <a:r>
              <a:rPr lang="en-US" b="0" i="0" strike="noStrike">
                <a:effectLst/>
                <a:hlinkClick r:id="rId7"/>
              </a:rPr>
              <a:t>https://www.facebook.com/Microsoftflip/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8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Personalizar la diapositiva</a:t>
            </a:r>
            <a:endParaRPr lang="en-US" b="0" i="0">
              <a:effectLst/>
            </a:endParaRPr>
          </a:p>
          <a:p>
            <a:r>
              <a:rPr lang="es-ES"/>
              <a:t>En esta diapositiva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siéntete libre de cambiar "Equipo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</a:t>
            </a:r>
            <a:r>
              <a:rPr lang="es-ES" b="0" i="0" u="none" strike="noStrike">
                <a:effectLst/>
              </a:rPr>
              <a:t>@MicrosoftFlip</a:t>
            </a:r>
            <a:r>
              <a:rPr lang="es-ES"/>
              <a:t>" por tu nombre y tu nombre de usuario de Twitter o cualquier otra red </a:t>
            </a:r>
            <a:r>
              <a:rPr lang="es-ES" b="0" i="0" u="none" strike="noStrike">
                <a:effectLst/>
              </a:rPr>
              <a:t>social </a:t>
            </a:r>
            <a:r>
              <a:rPr lang="es-ES"/>
              <a:t>que desees compartir con tu audiencia</a:t>
            </a:r>
            <a:r>
              <a:rPr lang="es-ES" b="0" i="0" u="none" strike="noStrike">
                <a:effectLst/>
              </a:rPr>
              <a:t>.</a:t>
            </a:r>
            <a:endParaRPr lang="es-ES" b="0" i="0">
              <a:effectLst/>
            </a:endParaRPr>
          </a:p>
          <a:p>
            <a:r>
              <a:rPr lang="es-ES"/>
              <a:t>Ve a esta página para copiar tu código de Constructor de Comunidad y luego pégalo en esta diapositiva</a:t>
            </a:r>
            <a:r>
              <a:rPr lang="es-ES" b="0" i="0" u="none" strike="noStrike">
                <a:effectLst/>
              </a:rPr>
              <a:t>: </a:t>
            </a:r>
            <a:r>
              <a:rPr lang="es-ES" b="0" i="0" u="none" strike="noStrike">
                <a:effectLst/>
                <a:hlinkClick r:id="rId3"/>
              </a:rPr>
              <a:t>https://flip.com/achievements</a:t>
            </a:r>
            <a:endParaRPr lang="en-US" b="0" i="0">
              <a:effectLst/>
            </a:endParaRPr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 b="1"/>
              <a:t>Compartiendo la diapositiva</a:t>
            </a:r>
            <a:endParaRPr lang="en-US" b="0" i="0">
              <a:effectLst/>
            </a:endParaRPr>
          </a:p>
          <a:p>
            <a:r>
              <a:rPr lang="es-ES"/>
              <a:t>Explica QUÉ es </a:t>
            </a:r>
            <a:r>
              <a:rPr lang="es-ES" b="0" i="0" u="none" strike="noStrike">
                <a:effectLst/>
              </a:rPr>
              <a:t>Flip:</a:t>
            </a:r>
            <a:r>
              <a:rPr lang="es-ES"/>
              <a:t>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es una plataforma de aprendizaje</a:t>
            </a:r>
            <a:r>
              <a:rPr lang="es-ES" b="0" i="0" u="none" strike="noStrike">
                <a:effectLst/>
              </a:rPr>
              <a:t> social </a:t>
            </a:r>
            <a:r>
              <a:rPr lang="es-ES"/>
              <a:t>GRATUITA para educadores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estudiantes y familias para interactuar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empoderarse y conectarse a través de videos cortos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creativos y divertidos</a:t>
            </a:r>
            <a:r>
              <a:rPr lang="es-ES" b="0" i="0" u="none" strike="noStrike">
                <a:effectLst/>
              </a:rPr>
              <a:t>.</a:t>
            </a:r>
            <a:endParaRPr lang="es-ES" b="0" i="0">
              <a:effectLst/>
            </a:endParaRPr>
          </a:p>
          <a:p>
            <a:r>
              <a:rPr lang="es-ES"/>
              <a:t>Empieza la presentación compartiendo POR QUÉ tú usas </a:t>
            </a:r>
            <a:r>
              <a:rPr lang="es-ES" b="0" i="0" u="none" strike="noStrike">
                <a:effectLst/>
              </a:rPr>
              <a:t>Flip.</a:t>
            </a:r>
            <a:endParaRPr lang="es-ES"/>
          </a:p>
          <a:p>
            <a:pPr algn="l" rtl="0" fontAlgn="base"/>
            <a:endParaRPr lang="en-US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65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576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 b="0" i="0">
              <a:effectLst/>
            </a:endParaRPr>
          </a:p>
          <a:p>
            <a:r>
              <a:rPr lang="es-ES" b="0" i="0" u="none" strike="noStrike">
                <a:effectLst/>
              </a:rPr>
              <a:t>Flip</a:t>
            </a:r>
            <a:r>
              <a:rPr lang="es-ES"/>
              <a:t> es GRATUITO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seguro y divertido</a:t>
            </a:r>
            <a:r>
              <a:rPr lang="es-ES" b="0" i="0" u="none" strike="noStrike">
                <a:effectLst/>
              </a:rPr>
              <a:t>.</a:t>
            </a:r>
            <a:r>
              <a:rPr lang="es-ES"/>
              <a:t>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ofrece una vista unificada</a:t>
            </a:r>
            <a:r>
              <a:rPr lang="es-ES" b="0" i="0" u="none" strike="noStrike">
                <a:effectLst/>
              </a:rPr>
              <a:t> a </a:t>
            </a:r>
            <a:r>
              <a:rPr lang="es-ES"/>
              <a:t>la que todos pueden acceder en </a:t>
            </a:r>
            <a:r>
              <a:rPr lang="es-ES" b="0" i="0" u="none" strike="noStrike">
                <a:effectLst/>
              </a:rPr>
              <a:t>Flip.com</a:t>
            </a:r>
            <a:r>
              <a:rPr lang="es-ES"/>
              <a:t>.</a:t>
            </a:r>
            <a:endParaRPr lang="en-US" b="0" i="0">
              <a:effectLst/>
            </a:endParaRPr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/>
              <a:t>Principios básicos para comenzar</a:t>
            </a:r>
            <a:r>
              <a:rPr lang="es-ES" b="0" i="0" u="none" strike="noStrike">
                <a:effectLst/>
              </a:rPr>
              <a:t>: </a:t>
            </a:r>
            <a:r>
              <a:rPr lang="es-ES" b="0" i="0" u="none" strike="noStrike">
                <a:effectLst/>
                <a:hlinkClick r:id="rId3"/>
              </a:rPr>
              <a:t>https://help.flip.com/hc/en-us/articles/5924986000791-Sign-up-or-sign-in-to-Flip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7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Compartiendo la diapositiva: </a:t>
            </a:r>
            <a:r>
              <a:rPr lang="en-US"/>
              <a:t> </a:t>
            </a:r>
          </a:p>
          <a:p>
            <a:r>
              <a:rPr lang="en-US"/>
              <a:t> </a:t>
            </a:r>
            <a:endParaRPr lang="en-US" b="0" i="0">
              <a:effectLst/>
              <a:cs typeface="Calibri"/>
            </a:endParaRPr>
          </a:p>
          <a:p>
            <a:r>
              <a:rPr lang="en-US"/>
              <a:t>Al compartir </a:t>
            </a:r>
            <a:r>
              <a:rPr lang="en-US" b="0" i="0" u="none" strike="noStrike">
                <a:effectLst/>
              </a:rPr>
              <a:t>Flip,</a:t>
            </a:r>
            <a:r>
              <a:rPr lang="en-US"/>
              <a:t> comunica con orgullo nuestra misión. Esamos muy agradecidos de que TÚ formes parte de la comunidad </a:t>
            </a:r>
            <a:r>
              <a:rPr lang="en-US" b="0" i="0" u="none" strike="noStrike">
                <a:effectLst/>
              </a:rPr>
              <a:t>Flip.</a:t>
            </a:r>
            <a:r>
              <a:rPr lang="en-US"/>
              <a:t> 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24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r>
              <a:rPr lang="en-US"/>
              <a:t> </a:t>
            </a:r>
          </a:p>
          <a:p>
            <a:r>
              <a:rPr lang="es-ES"/>
              <a:t> </a:t>
            </a:r>
            <a:r>
              <a:rPr lang="en-US"/>
              <a:t> </a:t>
            </a:r>
            <a:endParaRPr lang="en-US" b="0" i="0">
              <a:effectLst/>
              <a:cs typeface="Calibri"/>
            </a:endParaRPr>
          </a:p>
          <a:p>
            <a:r>
              <a:rPr lang="es-ES"/>
              <a:t>Primeramente, crearás un grupo que es tu comunidad con la que te estás conectando</a:t>
            </a:r>
            <a:r>
              <a:rPr lang="es-ES" b="0" i="0" u="none" strike="noStrike">
                <a:effectLst/>
              </a:rPr>
              <a:t>.</a:t>
            </a:r>
            <a:r>
              <a:rPr lang="es-ES"/>
              <a:t> Los grupos son seguros</a:t>
            </a:r>
            <a:r>
              <a:rPr lang="es-ES" b="0" i="0" u="none" strike="noStrike">
                <a:effectLst/>
              </a:rPr>
              <a:t>,</a:t>
            </a:r>
            <a:r>
              <a:rPr lang="es-ES"/>
              <a:t> protegidos e inclusivos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y tú tienes el </a:t>
            </a:r>
            <a:r>
              <a:rPr lang="es-ES" b="0" i="0" u="none" strike="noStrike">
                <a:effectLst/>
              </a:rPr>
              <a:t>control</a:t>
            </a:r>
            <a:r>
              <a:rPr lang="es-ES"/>
              <a:t> para establecer los permisos de unión con enlaces</a:t>
            </a:r>
            <a:r>
              <a:rPr lang="es-ES" b="0" i="0" u="none" strike="noStrike">
                <a:effectLst/>
              </a:rPr>
              <a:t>,</a:t>
            </a:r>
            <a:r>
              <a:rPr lang="es-ES"/>
              <a:t> nombres de usuario</a:t>
            </a:r>
            <a:r>
              <a:rPr lang="es-ES" b="0" i="0" u="none" strike="noStrike">
                <a:effectLst/>
              </a:rPr>
              <a:t>, </a:t>
            </a:r>
            <a:r>
              <a:rPr lang="es-ES"/>
              <a:t>direcciones de correo electrónico o dominios</a:t>
            </a:r>
            <a:r>
              <a:rPr lang="es-ES" b="0" i="0" u="none" strike="noStrike">
                <a:effectLst/>
              </a:rPr>
              <a:t>,</a:t>
            </a:r>
            <a:r>
              <a:rPr lang="es-ES"/>
              <a:t> o sincronizar fácilmente tu lista de alumnos de </a:t>
            </a:r>
            <a:r>
              <a:rPr lang="es-ES" b="0" i="0" u="none" strike="noStrike">
                <a:effectLst/>
              </a:rPr>
              <a:t>Google Classroom.</a:t>
            </a:r>
            <a:r>
              <a:rPr lang="en-US"/>
              <a:t> </a:t>
            </a:r>
            <a:endParaRPr lang="en-US">
              <a:cs typeface="Calibri"/>
            </a:endParaRPr>
          </a:p>
          <a:p>
            <a:r>
              <a:rPr lang="es-ES"/>
              <a:t> </a:t>
            </a:r>
            <a:r>
              <a:rPr lang="en-US"/>
              <a:t> </a:t>
            </a:r>
            <a:endParaRPr lang="en-US">
              <a:cs typeface="Calibri"/>
            </a:endParaRPr>
          </a:p>
          <a:p>
            <a:r>
              <a:rPr lang="es-ES" b="0" i="0" u="sng" strike="noStrike">
                <a:effectLst/>
                <a:hlinkClick r:id="rId3"/>
              </a:rPr>
              <a:t>https://help.flip.com/hc/en-us/articles/360052591113-Create-a-group-or-topic</a:t>
            </a:r>
            <a:r>
              <a:rPr lang="en-US"/>
              <a:t> </a:t>
            </a:r>
            <a:endParaRPr lang="es-E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25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r>
              <a:rPr lang="en-US"/>
              <a:t> </a:t>
            </a:r>
          </a:p>
          <a:p>
            <a:r>
              <a:rPr lang="es-ES"/>
              <a:t> </a:t>
            </a:r>
            <a:r>
              <a:rPr lang="en-US"/>
              <a:t> </a:t>
            </a:r>
            <a:endParaRPr lang="en-US" b="0" i="0">
              <a:effectLst/>
              <a:cs typeface="Calibri"/>
            </a:endParaRPr>
          </a:p>
          <a:p>
            <a:r>
              <a:rPr lang="es-ES"/>
              <a:t>EXPLICACIÓN: Un Tema es un lugar de discusión</a:t>
            </a:r>
            <a:r>
              <a:rPr lang="es-ES" b="0" i="0" u="none" strike="noStrike">
                <a:effectLst/>
              </a:rPr>
              <a:t>: </a:t>
            </a:r>
            <a:r>
              <a:rPr lang="es-ES"/>
              <a:t>una pregunta</a:t>
            </a:r>
            <a:r>
              <a:rPr lang="es-ES" b="0" i="0" u="none" strike="noStrike">
                <a:effectLst/>
              </a:rPr>
              <a:t>,</a:t>
            </a:r>
            <a:r>
              <a:rPr lang="es-ES"/>
              <a:t> experimento</a:t>
            </a:r>
            <a:r>
              <a:rPr lang="es-ES" b="0" i="0" u="none" strike="noStrike">
                <a:effectLst/>
              </a:rPr>
              <a:t>, idea</a:t>
            </a:r>
            <a:r>
              <a:rPr lang="es-ES"/>
              <a:t> o cualquier cosa para que tu comunidad comparta y encienda una conversación juntos</a:t>
            </a:r>
            <a:r>
              <a:rPr lang="es-ES" b="0" i="0" u="none" strike="noStrike">
                <a:effectLst/>
              </a:rPr>
              <a:t>.</a:t>
            </a:r>
            <a:endParaRPr lang="es-E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36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/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/>
              <a:t>EXPLICACIÓN</a:t>
            </a:r>
            <a:r>
              <a:rPr lang="es-ES" b="0" i="0" u="none" strike="noStrike">
                <a:effectLst/>
              </a:rPr>
              <a:t>: </a:t>
            </a:r>
            <a:r>
              <a:rPr lang="es-ES"/>
              <a:t>La creatividad de los estudiantes es increíble y mágica</a:t>
            </a:r>
            <a:r>
              <a:rPr lang="es-ES" b="0" i="0" u="none" strike="noStrike">
                <a:effectLst/>
              </a:rPr>
              <a:t>. </a:t>
            </a:r>
            <a:r>
              <a:rPr lang="es-ES"/>
              <a:t>Con los modos Crear</a:t>
            </a:r>
            <a:r>
              <a:rPr lang="es-ES" b="0" i="0" u="none" strike="noStrike">
                <a:effectLst/>
              </a:rPr>
              <a:t>, Video</a:t>
            </a:r>
            <a:r>
              <a:rPr lang="es-ES"/>
              <a:t> y </a:t>
            </a:r>
            <a:r>
              <a:rPr lang="es-ES" b="0" i="0" u="none" strike="noStrike">
                <a:effectLst/>
              </a:rPr>
              <a:t>Audio (</a:t>
            </a:r>
            <a:r>
              <a:rPr lang="es-ES"/>
              <a:t>solo micrófono), empodera a tu comunidad para que combinen y utilicen estas opciones para amplificar su voz de la manera en que se sientan seguros y cómodos</a:t>
            </a:r>
            <a:r>
              <a:rPr lang="es-ES" b="0" i="0" u="none" strike="noStrike">
                <a:effectLst/>
              </a:rPr>
              <a:t>.</a:t>
            </a:r>
            <a:endParaRPr lang="es-E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46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b="1"/>
              <a:t>Compartiendo la diapositiva</a:t>
            </a:r>
            <a:endParaRPr lang="en-US"/>
          </a:p>
          <a:p>
            <a:r>
              <a:rPr lang="es-ES"/>
              <a:t> </a:t>
            </a:r>
            <a:endParaRPr lang="en-US" b="0" i="0">
              <a:effectLst/>
            </a:endParaRPr>
          </a:p>
          <a:p>
            <a:r>
              <a:rPr lang="es-ES"/>
              <a:t>Llamado de Acción</a:t>
            </a:r>
            <a:r>
              <a:rPr lang="es-ES" b="0" i="0" u="none" strike="noStrike">
                <a:effectLst/>
              </a:rPr>
              <a:t>: </a:t>
            </a:r>
            <a:r>
              <a:rPr lang="es-ES"/>
              <a:t>Tómate un momento para que los asistentes se registren en </a:t>
            </a:r>
            <a:r>
              <a:rPr lang="es-ES" b="0" i="0" u="none" strike="noStrike">
                <a:effectLst/>
              </a:rPr>
              <a:t>Flip</a:t>
            </a:r>
            <a:r>
              <a:rPr lang="es-ES"/>
              <a:t> y creen su primer grupo y tema para lanzarlo con su clase mañana</a:t>
            </a:r>
            <a:r>
              <a:rPr lang="es-ES" b="0" i="0" u="none" strike="noStrike">
                <a:effectLst/>
              </a:rPr>
              <a:t>. </a:t>
            </a:r>
            <a:r>
              <a:rPr lang="es-ES"/>
              <a:t>Anímalos a experimentar con </a:t>
            </a:r>
            <a:r>
              <a:rPr lang="es-ES" b="0" i="0" u="none" strike="noStrike">
                <a:effectLst/>
              </a:rPr>
              <a:t>Topic</a:t>
            </a:r>
            <a:r>
              <a:rPr lang="es-ES"/>
              <a:t> </a:t>
            </a:r>
            <a:r>
              <a:rPr lang="es-ES" b="0" i="0" u="none" strike="noStrike">
                <a:effectLst/>
              </a:rPr>
              <a:t>Copilot</a:t>
            </a:r>
            <a:r>
              <a:rPr lang="es-ES"/>
              <a:t> y explorar los MILES de temas listos para usar en</a:t>
            </a:r>
            <a:r>
              <a:rPr lang="es-ES" b="0" i="0" u="none" strike="noStrike">
                <a:effectLst/>
              </a:rPr>
              <a:t> Discovery.</a:t>
            </a:r>
            <a:endParaRPr lang="es-E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551482-D3A8-FC43-A70A-891BD57E440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8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458119"/>
            <a:ext cx="10515600" cy="1325563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aka.ms/FlipEducatorToolkit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hyperlink" Target="http://aka.ms/FlipUpdates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6.png"/><Relationship Id="rId7" Type="http://schemas.openxmlformats.org/officeDocument/2006/relationships/hyperlink" Target="https://chrome.google.com/webstore/detail/flip/nijejdnikeoaldbcboagjlibadkabiae?hl=e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hyperlink" Target="https://microsoftedge.microsoft.com/addons/detail/flip/mjmgjhffcjmgjfhiiemcolopcfheglde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52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hyperlink" Target="http://aka.ms/heretohelp&#8203;%20%20&#8203;" TargetMode="External"/><Relationship Id="rId10" Type="http://schemas.openxmlformats.org/officeDocument/2006/relationships/image" Target="../media/image55.svg"/><Relationship Id="rId4" Type="http://schemas.openxmlformats.org/officeDocument/2006/relationships/image" Target="../media/image53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60.png"/><Relationship Id="rId4" Type="http://schemas.openxmlformats.org/officeDocument/2006/relationships/image" Target="../media/image57.png"/><Relationship Id="rId9" Type="http://schemas.openxmlformats.org/officeDocument/2006/relationships/image" Target="../media/image5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13" Type="http://schemas.openxmlformats.org/officeDocument/2006/relationships/image" Target="../media/image68.png"/><Relationship Id="rId3" Type="http://schemas.openxmlformats.org/officeDocument/2006/relationships/image" Target="../media/image61.png"/><Relationship Id="rId7" Type="http://schemas.openxmlformats.org/officeDocument/2006/relationships/image" Target="../media/image62.png"/><Relationship Id="rId12" Type="http://schemas.openxmlformats.org/officeDocument/2006/relationships/image" Target="../media/image67.sv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71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66.png"/><Relationship Id="rId5" Type="http://schemas.openxmlformats.org/officeDocument/2006/relationships/image" Target="../media/image4.svg"/><Relationship Id="rId15" Type="http://schemas.openxmlformats.org/officeDocument/2006/relationships/image" Target="../media/image70.png"/><Relationship Id="rId10" Type="http://schemas.openxmlformats.org/officeDocument/2006/relationships/image" Target="../media/image65.svg"/><Relationship Id="rId4" Type="http://schemas.openxmlformats.org/officeDocument/2006/relationships/image" Target="../media/image3.png"/><Relationship Id="rId9" Type="http://schemas.openxmlformats.org/officeDocument/2006/relationships/image" Target="../media/image64.png"/><Relationship Id="rId14" Type="http://schemas.openxmlformats.org/officeDocument/2006/relationships/image" Target="../media/image6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4.svg"/><Relationship Id="rId5" Type="http://schemas.openxmlformats.org/officeDocument/2006/relationships/image" Target="../media/image8.png"/><Relationship Id="rId15" Type="http://schemas.openxmlformats.org/officeDocument/2006/relationships/image" Target="../media/image15.png"/><Relationship Id="rId10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20.png"/><Relationship Id="rId5" Type="http://schemas.openxmlformats.org/officeDocument/2006/relationships/image" Target="../media/image4.sv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28.svg"/><Relationship Id="rId5" Type="http://schemas.openxmlformats.org/officeDocument/2006/relationships/image" Target="../media/image4.sv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hyperlink" Target="http://info.flip.com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11" Type="http://schemas.openxmlformats.org/officeDocument/2006/relationships/image" Target="../media/image34.png"/><Relationship Id="rId5" Type="http://schemas.openxmlformats.org/officeDocument/2006/relationships/image" Target="../media/image4.svg"/><Relationship Id="rId10" Type="http://schemas.openxmlformats.org/officeDocument/2006/relationships/image" Target="../media/image33.png"/><Relationship Id="rId4" Type="http://schemas.openxmlformats.org/officeDocument/2006/relationships/image" Target="../media/image3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help.flip.com/hc/en-us/articles/13267135804311" TargetMode="External"/><Relationship Id="rId3" Type="http://schemas.openxmlformats.org/officeDocument/2006/relationships/image" Target="../media/image4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svg"/><Relationship Id="rId11" Type="http://schemas.openxmlformats.org/officeDocument/2006/relationships/image" Target="../media/image47.svg"/><Relationship Id="rId5" Type="http://schemas.openxmlformats.org/officeDocument/2006/relationships/image" Target="../media/image3.png"/><Relationship Id="rId10" Type="http://schemas.openxmlformats.org/officeDocument/2006/relationships/image" Target="../media/image46.png"/><Relationship Id="rId4" Type="http://schemas.openxmlformats.org/officeDocument/2006/relationships/image" Target="../media/image44.png"/><Relationship Id="rId9" Type="http://schemas.openxmlformats.org/officeDocument/2006/relationships/image" Target="../media/image4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4273285" y="1254446"/>
            <a:ext cx="1305604" cy="1305604"/>
          </a:xfrm>
          <a:custGeom>
            <a:avLst/>
            <a:gdLst/>
            <a:ahLst/>
            <a:cxnLst/>
            <a:rect l="l" t="t" r="r" b="b"/>
            <a:pathLst>
              <a:path w="3062328" h="3062328">
                <a:moveTo>
                  <a:pt x="0" y="0"/>
                </a:moveTo>
                <a:lnTo>
                  <a:pt x="3062328" y="0"/>
                </a:lnTo>
                <a:lnTo>
                  <a:pt x="3062328" y="3062328"/>
                </a:lnTo>
                <a:lnTo>
                  <a:pt x="0" y="30623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6096348" y="1502683"/>
            <a:ext cx="5065047" cy="1500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¡Hola! Hemos agregado ideas y enla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ce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s 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en la secci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ón de Notas a lo larg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o de esta presen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tación de PowerPoint ¡El mat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erial est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á 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listo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 pa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ra ser ut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il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izado! Puedes personalizar todo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según las n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eces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idades de t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u c</a:t>
            </a:r>
            <a:r>
              <a:rPr lang="en-US" sz="1950" spc="-69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omunidad y tu presentación</a:t>
            </a:r>
            <a:r>
              <a:rPr lang="en-US" sz="1950" spc="-69">
                <a:solidFill>
                  <a:srgbClr val="252427"/>
                </a:solidFill>
                <a:latin typeface="Arial"/>
                <a:ea typeface="+mn-lt"/>
                <a:cs typeface="Arial"/>
              </a:rPr>
              <a:t>. </a:t>
            </a:r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903263" y="25391"/>
            <a:ext cx="3464876" cy="27392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23"/>
              </a:lnSpc>
              <a:spcBef>
                <a:spcPct val="0"/>
              </a:spcBef>
            </a:pPr>
            <a:r>
              <a:rPr lang="en-US" sz="9600" b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¡Hola!</a:t>
            </a:r>
            <a:endParaRPr lang="en-US" sz="9600"/>
          </a:p>
        </p:txBody>
      </p:sp>
      <p:sp>
        <p:nvSpPr>
          <p:cNvPr id="11" name="TextBox 11"/>
          <p:cNvSpPr txBox="1"/>
          <p:nvPr/>
        </p:nvSpPr>
        <p:spPr>
          <a:xfrm>
            <a:off x="6100847" y="3614043"/>
            <a:ext cx="5315466" cy="16406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13"/>
              </a:lnSpc>
            </a:pP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Esta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presentación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fue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publicada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en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950" spc="-69" err="1">
                <a:solidFill>
                  <a:srgbClr val="252427"/>
                </a:solidFill>
                <a:latin typeface="Arial"/>
                <a:cs typeface="Arial"/>
              </a:rPr>
              <a:t>julio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 de 2023. Para acceder a la versión más reciente, </a:t>
            </a:r>
            <a:br>
              <a:rPr lang="en-US"/>
            </a:b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recursos adicionales y ver nuestras últimas </a:t>
            </a:r>
            <a:b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actualizaciones, visita </a:t>
            </a:r>
            <a:r>
              <a:rPr lang="en-US" sz="1950" b="1" spc="-69">
                <a:solidFill>
                  <a:srgbClr val="252427"/>
                </a:solidFill>
                <a:latin typeface="Arial"/>
                <a:cs typeface="Arial"/>
                <a:hlinkClick r:id="rId8"/>
              </a:rPr>
              <a:t>aka.ms/FlipEducatorToolkit</a:t>
            </a:r>
            <a:r>
              <a:rPr lang="en-US" sz="1950" spc="-69">
                <a:solidFill>
                  <a:srgbClr val="252427"/>
                </a:solidFill>
                <a:latin typeface="Arial"/>
                <a:cs typeface="Arial"/>
              </a:rPr>
              <a:t> y </a:t>
            </a:r>
            <a:r>
              <a:rPr lang="en-US" sz="1950" b="1" spc="-69" err="1">
                <a:solidFill>
                  <a:srgbClr val="252427"/>
                </a:solidFill>
                <a:latin typeface="Arial"/>
                <a:cs typeface="Arial"/>
                <a:hlinkClick r:id="rId9"/>
              </a:rPr>
              <a:t>aka.ms</a:t>
            </a:r>
            <a:r>
              <a:rPr lang="en-US" sz="1950" b="1" spc="-69">
                <a:solidFill>
                  <a:srgbClr val="252427"/>
                </a:solidFill>
                <a:latin typeface="Arial"/>
                <a:cs typeface="Arial"/>
                <a:hlinkClick r:id="rId9"/>
              </a:rPr>
              <a:t>/</a:t>
            </a:r>
            <a:r>
              <a:rPr lang="en-US" sz="1950" b="1" spc="-69" err="1">
                <a:solidFill>
                  <a:srgbClr val="252427"/>
                </a:solidFill>
                <a:latin typeface="Arial"/>
                <a:cs typeface="Arial"/>
                <a:hlinkClick r:id="rId9"/>
              </a:rPr>
              <a:t>FlipUpdates</a:t>
            </a:r>
            <a:endParaRPr lang="en-US" sz="1950" b="1" spc="-69">
              <a:solidFill>
                <a:srgbClr val="252427"/>
              </a:solidFill>
              <a:latin typeface="Arial"/>
              <a:cs typeface="Arial"/>
              <a:hlinkClick r:id="rId9"/>
            </a:endParaRPr>
          </a:p>
        </p:txBody>
      </p:sp>
    </p:spTree>
    <p:extLst>
      <p:ext uri="{BB962C8B-B14F-4D97-AF65-F5344CB8AC3E}">
        <p14:creationId xmlns:p14="http://schemas.microsoft.com/office/powerpoint/2010/main" val="1245380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sp>
        <p:nvSpPr>
          <p:cNvPr id="17" name="TextBox 17"/>
          <p:cNvSpPr txBox="1"/>
          <p:nvPr/>
        </p:nvSpPr>
        <p:spPr>
          <a:xfrm>
            <a:off x="879671" y="717900"/>
            <a:ext cx="10846455" cy="707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600" b="1" spc="-233">
                <a:solidFill>
                  <a:srgbClr val="252427"/>
                </a:solidFill>
                <a:latin typeface="Arial"/>
                <a:cs typeface="Arial"/>
              </a:rPr>
              <a:t>Use la </a:t>
            </a:r>
            <a:r>
              <a:rPr lang="en-US" sz="4600" b="1" spc="-233" err="1">
                <a:solidFill>
                  <a:srgbClr val="252427"/>
                </a:solidFill>
                <a:latin typeface="Arial"/>
                <a:cs typeface="Arial"/>
              </a:rPr>
              <a:t>extensión</a:t>
            </a:r>
            <a:r>
              <a:rPr lang="en-US" sz="4600" b="1" spc="-233">
                <a:solidFill>
                  <a:srgbClr val="252427"/>
                </a:solidFill>
                <a:latin typeface="Arial"/>
                <a:cs typeface="Arial"/>
              </a:rPr>
              <a:t> Flip Edge y Chrome</a:t>
            </a:r>
            <a:endParaRPr lang="en-US" sz="4600"/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F270AC4E-1951-F8C7-5FB5-3E838483367B}"/>
              </a:ext>
            </a:extLst>
          </p:cNvPr>
          <p:cNvSpPr txBox="1"/>
          <p:nvPr/>
        </p:nvSpPr>
        <p:spPr>
          <a:xfrm>
            <a:off x="916842" y="1504511"/>
            <a:ext cx="6676565" cy="51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La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extensión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de Flip para Chrome y Edge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permite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acceder a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tus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temas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y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grupos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desde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los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respectivos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navegadores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.</a:t>
            </a:r>
            <a:endParaRPr lang="en-US"/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30A88DD2-2275-4145-2DDB-7D0CABE7D015}"/>
              </a:ext>
            </a:extLst>
          </p:cNvPr>
          <p:cNvSpPr txBox="1"/>
          <p:nvPr/>
        </p:nvSpPr>
        <p:spPr>
          <a:xfrm>
            <a:off x="7957505" y="5750392"/>
            <a:ext cx="1821057" cy="155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00" spc="-40">
                <a:latin typeface="Arial"/>
                <a:ea typeface="+mn-lt"/>
                <a:cs typeface="Arial"/>
                <a:hlinkClick r:id="rId7"/>
              </a:rPr>
              <a:t>Flip – Google Chrome</a:t>
            </a:r>
            <a:endParaRPr lang="en-US" sz="900"/>
          </a:p>
        </p:txBody>
      </p:sp>
      <p:pic>
        <p:nvPicPr>
          <p:cNvPr id="55" name="Picture 5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0C6E0EF-5066-61E4-6A94-932E6E12EA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5844" y="2093462"/>
            <a:ext cx="4840841" cy="3557885"/>
          </a:xfrm>
          <a:prstGeom prst="rect">
            <a:avLst/>
          </a:prstGeom>
        </p:spPr>
      </p:pic>
      <p:pic>
        <p:nvPicPr>
          <p:cNvPr id="56" name="Picture 5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61057DB-DC17-A798-1C20-9E2ADA7C2C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071" y="2069088"/>
            <a:ext cx="5709962" cy="3630507"/>
          </a:xfrm>
          <a:prstGeom prst="rect">
            <a:avLst/>
          </a:prstGeom>
        </p:spPr>
      </p:pic>
      <p:sp>
        <p:nvSpPr>
          <p:cNvPr id="58" name="TextBox 8">
            <a:extLst>
              <a:ext uri="{FF2B5EF4-FFF2-40B4-BE49-F238E27FC236}">
                <a16:creationId xmlns:a16="http://schemas.microsoft.com/office/drawing/2014/main" id="{EBE65808-3201-BC90-DCAC-1B6585FA563A}"/>
              </a:ext>
            </a:extLst>
          </p:cNvPr>
          <p:cNvSpPr txBox="1"/>
          <p:nvPr/>
        </p:nvSpPr>
        <p:spPr>
          <a:xfrm>
            <a:off x="2635895" y="5793758"/>
            <a:ext cx="1821057" cy="152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00" spc="-40">
                <a:latin typeface="Arial"/>
                <a:ea typeface="+mn-lt"/>
                <a:cs typeface="Arial"/>
                <a:hlinkClick r:id="rId10"/>
              </a:rPr>
              <a:t>Flip – Microsoft Edge</a:t>
            </a:r>
            <a:endParaRPr lang="en-US" sz="9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3699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8234159" y="1783945"/>
            <a:ext cx="1468763" cy="3583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75000"/>
              </a:lnSpc>
              <a:spcBef>
                <a:spcPts val="100"/>
              </a:spcBef>
            </a:pP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Personal y Comunidades</a:t>
            </a:r>
            <a:endParaRPr lang="en-US" sz="1550" b="1" err="1">
              <a:solidFill>
                <a:srgbClr val="252427"/>
              </a:solidFill>
              <a:latin typeface="Arial"/>
              <a:cs typeface="Arial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5800" y="2209654"/>
            <a:ext cx="1468338" cy="4062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Establecimiento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objetivos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Charlas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libros</a:t>
            </a:r>
            <a:endParaRPr lang="en-US" err="1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Conexiones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Eventos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históricos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y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actuales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#GridPal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s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Momentos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A ha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Reflexiones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Pensamiento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matemático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Viajes/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exploraciones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virtuales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Fonética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y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fluidez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#Aventuras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Fliphunt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 sz="800">
              <a:latin typeface="Arial"/>
              <a:cs typeface="Arial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Comparar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y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contrastar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Karaoke 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Demostraciones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ejercicios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Feria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Ciencias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Noticias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Informes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progreso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672319" y="2209654"/>
            <a:ext cx="1293019" cy="4216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Análisis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literarios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Reflexiones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Aprendizaje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un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idioma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Análisis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citas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Investigación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científica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Taller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educación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física</a:t>
            </a:r>
            <a:endParaRPr lang="en-US" err="1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Conciertos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digitales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Comprobar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formulas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Razonamiento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abstracto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Muestra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proyectos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Show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arte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virtual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Noticias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escolares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Comerciales 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Debates 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Retroalimentación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Proceso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productos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Consejos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para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nuevos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cs typeface="Calibri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estudiantes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48254" y="2209654"/>
            <a:ext cx="1312168" cy="3323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Horario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oficina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virtual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Discusiones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socráticas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Presentaciones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Establecimiento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metas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Colaboración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equipo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Evaluación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cursos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Exhibiciones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Invitados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especiales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Introducciones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Conexiones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con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expertos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Grupos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estudio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Colaboración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profesional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Repasos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asignaturas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Clubes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6315442" y="2209654"/>
            <a:ext cx="1336774" cy="4166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Conferencias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Cartas 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Lecturas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Junta con maestros 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Eventos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Noches STEAM </a:t>
            </a:r>
            <a:endParaRPr lang="en-US" sz="800">
              <a:latin typeface="Arial"/>
              <a:cs typeface="Arial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Actividades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Mensajes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motivacionales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Historias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familiares</a:t>
            </a:r>
            <a:endParaRPr lang="en-US" err="1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Establecimiento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metas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familiares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Conferencias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por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estudiantes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Feria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Ciencias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Planes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carreras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Historias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abuelos 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Historia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temática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/>
          </a:p>
          <a:p>
            <a:pPr>
              <a:lnSpc>
                <a:spcPts val="1786"/>
              </a:lnSpc>
            </a:pPr>
            <a:endParaRPr lang="en-US" sz="800">
              <a:solidFill>
                <a:srgbClr val="2524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231259" y="2209654"/>
            <a:ext cx="1335866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Celebraciones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personal 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Presentaciones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personal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Video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correo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voz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Desarrollo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profesional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Talleres 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Conexiones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c/la comunidad</a:t>
            </a:r>
            <a:endParaRPr lang="en-US" err="1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Presentaciones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virtuales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Anuario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Establecimiento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metas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Clubs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lectura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Juntas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person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al 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Ferias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empleo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Planes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Tours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virtuales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084915" y="2209654"/>
            <a:ext cx="1526580" cy="3323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Desarrollo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profesional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Contratación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personal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Orientaciones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Talleres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venta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Colaboración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en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equipo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Comentarios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productos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Conferencias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/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eventos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Eventos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escolares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Notoriedad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publica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Grupos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enfoque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Desarrollo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comercial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Puntos de 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compra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/</a:t>
            </a:r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venta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Blogs </a:t>
            </a:r>
            <a:endParaRPr lang="en-US"/>
          </a:p>
          <a:p>
            <a:endParaRPr lang="en-US" sz="800">
              <a:solidFill>
                <a:srgbClr val="252427"/>
              </a:solidFill>
              <a:latin typeface="Arial"/>
              <a:cs typeface="Arial"/>
            </a:endParaRPr>
          </a:p>
          <a:p>
            <a:r>
              <a:rPr lang="en-US" sz="800" err="1">
                <a:solidFill>
                  <a:srgbClr val="252427"/>
                </a:solidFill>
                <a:latin typeface="Arial"/>
                <a:cs typeface="Arial"/>
              </a:rPr>
              <a:t>Noticias</a:t>
            </a:r>
            <a:r>
              <a:rPr lang="en-US" sz="8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2651578" y="1829535"/>
            <a:ext cx="1468338" cy="262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2"/>
              </a:lnSpc>
            </a:pP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Preparatoria</a:t>
            </a:r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4427514" y="1829535"/>
            <a:ext cx="1305249" cy="262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2"/>
              </a:lnSpc>
            </a:pP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Universidad</a:t>
            </a:r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6294701" y="1829535"/>
            <a:ext cx="1051691" cy="262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2"/>
              </a:lnSpc>
            </a:pPr>
            <a:r>
              <a:rPr lang="en-US" sz="1550" b="1" err="1">
                <a:solidFill>
                  <a:srgbClr val="252427"/>
                </a:solidFill>
                <a:latin typeface="Arial"/>
                <a:cs typeface="Arial"/>
              </a:rPr>
              <a:t>Famili</a:t>
            </a: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as</a:t>
            </a:r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10064175" y="1829535"/>
            <a:ext cx="1832650" cy="262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32"/>
              </a:lnSpc>
            </a:pPr>
            <a:r>
              <a:rPr lang="en-US" sz="1550" b="1" err="1">
                <a:solidFill>
                  <a:srgbClr val="252427"/>
                </a:solidFill>
                <a:latin typeface="Arial"/>
                <a:cs typeface="Arial"/>
              </a:rPr>
              <a:t>Organiza</a:t>
            </a: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ciones</a:t>
            </a:r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685800" y="261618"/>
            <a:ext cx="7079387" cy="1112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316"/>
              </a:lnSpc>
              <a:spcBef>
                <a:spcPct val="0"/>
              </a:spcBef>
            </a:pPr>
            <a:r>
              <a:rPr lang="en-US" sz="6650" b="1" spc="-200">
                <a:solidFill>
                  <a:srgbClr val="252427"/>
                </a:solidFill>
                <a:latin typeface="Arial"/>
                <a:cs typeface="Arial"/>
              </a:rPr>
              <a:t>¿</a:t>
            </a:r>
            <a:r>
              <a:rPr lang="en-US" sz="6650" b="1" spc="-200" err="1">
                <a:solidFill>
                  <a:srgbClr val="252427"/>
                </a:solidFill>
                <a:latin typeface="Arial"/>
                <a:cs typeface="Arial"/>
              </a:rPr>
              <a:t>Cómo</a:t>
            </a:r>
            <a:r>
              <a:rPr lang="en-US" sz="6650" b="1" spc="-200">
                <a:solidFill>
                  <a:srgbClr val="252427"/>
                </a:solidFill>
                <a:latin typeface="Arial"/>
                <a:cs typeface="Arial"/>
              </a:rPr>
              <a:t> </a:t>
            </a:r>
            <a:r>
              <a:rPr lang="en-US" sz="6650" b="1" spc="-200" err="1">
                <a:solidFill>
                  <a:srgbClr val="252427"/>
                </a:solidFill>
                <a:latin typeface="Arial"/>
                <a:cs typeface="Arial"/>
              </a:rPr>
              <a:t>usas</a:t>
            </a:r>
            <a:r>
              <a:rPr lang="en-US" sz="6650" b="1" spc="-200">
                <a:solidFill>
                  <a:srgbClr val="252427"/>
                </a:solidFill>
                <a:latin typeface="Arial"/>
                <a:cs typeface="Arial"/>
              </a:rPr>
              <a:t> Flip?</a:t>
            </a:r>
            <a:endParaRPr lang="en-US"/>
          </a:p>
        </p:txBody>
      </p:sp>
      <p:sp>
        <p:nvSpPr>
          <p:cNvPr id="19" name="AutoShape 19"/>
          <p:cNvSpPr/>
          <p:nvPr/>
        </p:nvSpPr>
        <p:spPr>
          <a:xfrm>
            <a:off x="685800" y="1631120"/>
            <a:ext cx="10820400" cy="0"/>
          </a:xfrm>
          <a:prstGeom prst="line">
            <a:avLst/>
          </a:prstGeom>
          <a:ln w="47625" cap="flat">
            <a:solidFill>
              <a:srgbClr val="25242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 rot="21192941">
            <a:off x="7594359" y="-19370"/>
            <a:ext cx="2063911" cy="1404305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2232"/>
              </a:lnSpc>
            </a:pPr>
            <a:endParaRPr sz="800"/>
          </a:p>
        </p:txBody>
      </p:sp>
      <p:grpSp>
        <p:nvGrpSpPr>
          <p:cNvPr id="27" name="Group 27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29" name="Freeform 29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230BF27-8E9C-47E7-3792-FA72B9F46BDA}"/>
              </a:ext>
            </a:extLst>
          </p:cNvPr>
          <p:cNvGrpSpPr/>
          <p:nvPr/>
        </p:nvGrpSpPr>
        <p:grpSpPr>
          <a:xfrm>
            <a:off x="7606081" y="181339"/>
            <a:ext cx="1580161" cy="1144583"/>
            <a:chOff x="11409121" y="272008"/>
            <a:chExt cx="2370242" cy="1716875"/>
          </a:xfrm>
        </p:grpSpPr>
        <p:sp>
          <p:nvSpPr>
            <p:cNvPr id="21" name="Freeform 21"/>
            <p:cNvSpPr/>
            <p:nvPr/>
          </p:nvSpPr>
          <p:spPr>
            <a:xfrm>
              <a:off x="11409121" y="272008"/>
              <a:ext cx="2370242" cy="1716875"/>
            </a:xfrm>
            <a:custGeom>
              <a:avLst/>
              <a:gdLst/>
              <a:ahLst/>
              <a:cxnLst/>
              <a:rect l="l" t="t" r="r" b="b"/>
              <a:pathLst>
                <a:path w="3160321" h="2289166">
                  <a:moveTo>
                    <a:pt x="0" y="0"/>
                  </a:moveTo>
                  <a:lnTo>
                    <a:pt x="3160321" y="0"/>
                  </a:lnTo>
                  <a:lnTo>
                    <a:pt x="3160321" y="2289166"/>
                  </a:lnTo>
                  <a:lnTo>
                    <a:pt x="0" y="22891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DD48D3AA-1906-E327-A22B-B410B8B0F64B}"/>
                </a:ext>
              </a:extLst>
            </p:cNvPr>
            <p:cNvSpPr/>
            <p:nvPr/>
          </p:nvSpPr>
          <p:spPr>
            <a:xfrm rot="21274897">
              <a:off x="11518845" y="414997"/>
              <a:ext cx="2167930" cy="1414582"/>
            </a:xfrm>
            <a:prstGeom prst="roundRect">
              <a:avLst/>
            </a:prstGeom>
            <a:solidFill>
              <a:srgbClr val="3F2ED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</p:grpSp>
      <p:sp>
        <p:nvSpPr>
          <p:cNvPr id="25" name="TextBox 25"/>
          <p:cNvSpPr txBox="1"/>
          <p:nvPr/>
        </p:nvSpPr>
        <p:spPr>
          <a:xfrm rot="21263910">
            <a:off x="7794565" y="325617"/>
            <a:ext cx="1326199" cy="6403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29"/>
              </a:lnSpc>
            </a:pP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"Si lo </a:t>
            </a:r>
            <a:r>
              <a:rPr lang="en-US" sz="1400" spc="-96" err="1">
                <a:solidFill>
                  <a:srgbClr val="2FD9EE"/>
                </a:solidFill>
                <a:latin typeface="Arial"/>
                <a:cs typeface="Arial"/>
              </a:rPr>
              <a:t>puedes</a:t>
            </a: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 </a:t>
            </a:r>
            <a:r>
              <a:rPr lang="en-US" sz="1400" spc="-96" err="1">
                <a:solidFill>
                  <a:srgbClr val="2FD9EE"/>
                </a:solidFill>
                <a:latin typeface="Arial"/>
                <a:cs typeface="Arial"/>
              </a:rPr>
              <a:t>pensar</a:t>
            </a: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, lo </a:t>
            </a:r>
            <a:r>
              <a:rPr lang="en-US" sz="1400" spc="-96" err="1">
                <a:solidFill>
                  <a:srgbClr val="2FD9EE"/>
                </a:solidFill>
                <a:latin typeface="Arial"/>
                <a:cs typeface="Arial"/>
              </a:rPr>
              <a:t>puedes</a:t>
            </a: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 </a:t>
            </a:r>
            <a:r>
              <a:rPr lang="en-US" sz="1400" spc="-96" err="1">
                <a:solidFill>
                  <a:srgbClr val="2FD9EE"/>
                </a:solidFill>
                <a:latin typeface="Arial"/>
                <a:cs typeface="Arial"/>
              </a:rPr>
              <a:t>creaer</a:t>
            </a: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 </a:t>
            </a:r>
            <a:r>
              <a:rPr lang="en-US" sz="1400" spc="-96" err="1">
                <a:solidFill>
                  <a:srgbClr val="2FD9EE"/>
                </a:solidFill>
                <a:latin typeface="Arial"/>
                <a:cs typeface="Arial"/>
              </a:rPr>
              <a:t>en</a:t>
            </a:r>
            <a:r>
              <a:rPr lang="en-US" sz="1400" spc="-96">
                <a:solidFill>
                  <a:srgbClr val="2FD9EE"/>
                </a:solidFill>
                <a:latin typeface="Arial"/>
                <a:cs typeface="Arial"/>
              </a:rPr>
              <a:t> Flip."</a:t>
            </a:r>
            <a:endParaRPr lang="en-US" sz="1400" spc="-96">
              <a:solidFill>
                <a:srgbClr val="2FD9E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6"/>
          <p:cNvSpPr txBox="1"/>
          <p:nvPr/>
        </p:nvSpPr>
        <p:spPr>
          <a:xfrm rot="21263910">
            <a:off x="7865612" y="1098929"/>
            <a:ext cx="732822" cy="1025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55"/>
              </a:lnSpc>
            </a:pPr>
            <a:r>
              <a:rPr lang="en-US" sz="763" spc="-4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sz="763" spc="-41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Savvy_Educator</a:t>
            </a:r>
            <a:endParaRPr lang="en-US" sz="763" spc="-4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D9C52539-8D75-2704-5262-8097D9462685}"/>
              </a:ext>
            </a:extLst>
          </p:cNvPr>
          <p:cNvSpPr txBox="1"/>
          <p:nvPr/>
        </p:nvSpPr>
        <p:spPr>
          <a:xfrm>
            <a:off x="685800" y="1783945"/>
            <a:ext cx="1468763" cy="3583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75000"/>
              </a:lnSpc>
              <a:spcBef>
                <a:spcPts val="100"/>
              </a:spcBef>
            </a:pPr>
            <a:r>
              <a:rPr lang="en-US" sz="1550" b="1">
                <a:solidFill>
                  <a:srgbClr val="252427"/>
                </a:solidFill>
                <a:latin typeface="Arial"/>
                <a:cs typeface="Arial"/>
              </a:rPr>
              <a:t>Pre-escolar -</a:t>
            </a:r>
            <a:br>
              <a:rPr lang="en-US" sz="1550" b="1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550" b="1" err="1">
                <a:solidFill>
                  <a:srgbClr val="252427"/>
                </a:solidFill>
                <a:latin typeface="Arial"/>
                <a:cs typeface="Arial"/>
              </a:rPr>
              <a:t>Secundaria</a:t>
            </a:r>
          </a:p>
        </p:txBody>
      </p:sp>
    </p:spTree>
    <p:extLst>
      <p:ext uri="{BB962C8B-B14F-4D97-AF65-F5344CB8AC3E}">
        <p14:creationId xmlns:p14="http://schemas.microsoft.com/office/powerpoint/2010/main" val="72236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E4939FF-01AD-B263-487F-156E6DD92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948" y="932131"/>
            <a:ext cx="6028813" cy="447754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76329" y="4825906"/>
            <a:ext cx="4183351" cy="5880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Visita </a:t>
            </a:r>
            <a:r>
              <a:rPr lang="en-US" sz="1650" b="1">
                <a:solidFill>
                  <a:srgbClr val="252427"/>
                </a:solidFill>
                <a:latin typeface="Arial"/>
                <a:cs typeface="Arial"/>
                <a:hlinkClick r:id="rId5"/>
              </a:rPr>
              <a:t>aka.ms/heretohelp</a:t>
            </a:r>
            <a:endParaRPr lang="en-US" sz="1650" b="1">
              <a:solidFill>
                <a:srgbClr val="252427"/>
              </a:solidFill>
              <a:latin typeface="Arial"/>
              <a:cs typeface="Arial"/>
            </a:endParaRPr>
          </a:p>
          <a:p>
            <a:pPr>
              <a:lnSpc>
                <a:spcPts val="2369"/>
              </a:lnSpc>
              <a:spcBef>
                <a:spcPct val="0"/>
              </a:spcBef>
            </a:pPr>
            <a:endParaRPr lang="en-US" sz="1693">
              <a:solidFill>
                <a:srgbClr val="2524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76329" y="3679285"/>
            <a:ext cx="3678272" cy="894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Explora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nuestro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Centro de Ayuda para</a:t>
            </a:r>
            <a:br>
              <a:rPr lang="en-US" sz="165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obtener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información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y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apoyo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mientras</a:t>
            </a:r>
            <a:br>
              <a:rPr lang="en-US" sz="165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utilizas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Flip con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tu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comunidad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.</a:t>
            </a:r>
            <a:endParaRPr lang="en-US" sz="1650">
              <a:latin typeface="Arial"/>
              <a:cs typeface="Arial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76330" y="1483814"/>
            <a:ext cx="4120281" cy="2031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30"/>
              </a:lnSpc>
            </a:pPr>
            <a:r>
              <a:rPr lang="en-US" sz="6000" b="1" spc="-300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Respuestas</a:t>
            </a:r>
            <a:r>
              <a:rPr lang="en-US" sz="6000" b="1" spc="-300">
                <a:solidFill>
                  <a:srgbClr val="252427"/>
                </a:solidFill>
                <a:latin typeface="Arial"/>
                <a:ea typeface="+mn-lt"/>
                <a:cs typeface="Arial"/>
              </a:rPr>
              <a:t> a </a:t>
            </a:r>
            <a:r>
              <a:rPr lang="en-US" sz="6000" b="1" spc="-300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todas</a:t>
            </a:r>
            <a:r>
              <a:rPr lang="en-US" sz="6000" b="1" spc="-300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6000" b="1" spc="-300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tus</a:t>
            </a:r>
            <a:r>
              <a:rPr lang="en-US" sz="6000" b="1" spc="-300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6000" b="1" spc="-300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preguntas</a:t>
            </a:r>
            <a:endParaRPr lang="en-US" err="1"/>
          </a:p>
        </p:txBody>
      </p:sp>
      <p:grpSp>
        <p:nvGrpSpPr>
          <p:cNvPr id="10" name="Group 10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78059" r="-355635" b="-77889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4848796" y="4199299"/>
            <a:ext cx="1905703" cy="1947147"/>
            <a:chOff x="0" y="0"/>
            <a:chExt cx="1043524" cy="106621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43524" cy="1066218"/>
            </a:xfrm>
            <a:custGeom>
              <a:avLst/>
              <a:gdLst/>
              <a:ahLst/>
              <a:cxnLst/>
              <a:rect l="l" t="t" r="r" b="b"/>
              <a:pathLst>
                <a:path w="1043524" h="1066218">
                  <a:moveTo>
                    <a:pt x="138125" y="0"/>
                  </a:moveTo>
                  <a:lnTo>
                    <a:pt x="905399" y="0"/>
                  </a:lnTo>
                  <a:cubicBezTo>
                    <a:pt x="942032" y="0"/>
                    <a:pt x="977165" y="14552"/>
                    <a:pt x="1003068" y="40456"/>
                  </a:cubicBezTo>
                  <a:cubicBezTo>
                    <a:pt x="1028972" y="66359"/>
                    <a:pt x="1043524" y="101492"/>
                    <a:pt x="1043524" y="138125"/>
                  </a:cubicBezTo>
                  <a:lnTo>
                    <a:pt x="1043524" y="928093"/>
                  </a:lnTo>
                  <a:cubicBezTo>
                    <a:pt x="1043524" y="1004378"/>
                    <a:pt x="981684" y="1066218"/>
                    <a:pt x="905399" y="1066218"/>
                  </a:cubicBezTo>
                  <a:lnTo>
                    <a:pt x="138125" y="1066218"/>
                  </a:lnTo>
                  <a:cubicBezTo>
                    <a:pt x="61841" y="1066218"/>
                    <a:pt x="0" y="1004378"/>
                    <a:pt x="0" y="928093"/>
                  </a:cubicBezTo>
                  <a:lnTo>
                    <a:pt x="0" y="138125"/>
                  </a:lnTo>
                  <a:cubicBezTo>
                    <a:pt x="0" y="61841"/>
                    <a:pt x="61841" y="0"/>
                    <a:pt x="138125" y="0"/>
                  </a:cubicBezTo>
                  <a:close/>
                </a:path>
              </a:pathLst>
            </a:custGeom>
            <a:solidFill>
              <a:srgbClr val="3F2ED3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04775"/>
              <a:ext cx="812800" cy="917575"/>
            </a:xfrm>
            <a:prstGeom prst="rect">
              <a:avLst/>
            </a:prstGeom>
          </p:spPr>
          <p:txBody>
            <a:bodyPr lIns="42127" tIns="42127" rIns="42127" bIns="42127" rtlCol="0" anchor="ctr"/>
            <a:lstStyle/>
            <a:p>
              <a:pPr algn="ctr">
                <a:lnSpc>
                  <a:spcPts val="2232"/>
                </a:lnSpc>
              </a:pPr>
              <a:endParaRPr sz="800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943947" y="4315172"/>
            <a:ext cx="1715401" cy="1715401"/>
            <a:chOff x="0" y="0"/>
            <a:chExt cx="3430802" cy="343080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30802" cy="3430802"/>
            </a:xfrm>
            <a:custGeom>
              <a:avLst/>
              <a:gdLst/>
              <a:ahLst/>
              <a:cxnLst/>
              <a:rect l="l" t="t" r="r" b="b"/>
              <a:pathLst>
                <a:path w="3430802" h="3430802">
                  <a:moveTo>
                    <a:pt x="0" y="0"/>
                  </a:moveTo>
                  <a:lnTo>
                    <a:pt x="3430802" y="0"/>
                  </a:lnTo>
                  <a:lnTo>
                    <a:pt x="3430802" y="3430802"/>
                  </a:lnTo>
                  <a:lnTo>
                    <a:pt x="0" y="34308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1374467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360CDF2-E6D8-424E-3C78-CED67B35D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3344" y="1849139"/>
            <a:ext cx="3688644" cy="4316832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10" name="Freeform 10"/>
          <p:cNvSpPr/>
          <p:nvPr/>
        </p:nvSpPr>
        <p:spPr>
          <a:xfrm rot="18721590">
            <a:off x="10560347" y="1088980"/>
            <a:ext cx="455749" cy="705222"/>
          </a:xfrm>
          <a:custGeom>
            <a:avLst/>
            <a:gdLst/>
            <a:ahLst/>
            <a:cxnLst/>
            <a:rect l="l" t="t" r="r" b="b"/>
            <a:pathLst>
              <a:path w="683624" h="1057833">
                <a:moveTo>
                  <a:pt x="0" y="0"/>
                </a:moveTo>
                <a:lnTo>
                  <a:pt x="683624" y="0"/>
                </a:lnTo>
                <a:lnTo>
                  <a:pt x="683624" y="1057833"/>
                </a:lnTo>
                <a:lnTo>
                  <a:pt x="0" y="10578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76330" y="3963457"/>
            <a:ext cx="5303888" cy="894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¡Nos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encanta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construir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Flip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contigo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! ¿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Tienes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alguna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idea para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mejorar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Flip? ¡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Compártela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utilizando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el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botón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de</a:t>
            </a:r>
            <a:br>
              <a:rPr lang="en-US" sz="165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retroalimentación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del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producto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dentro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de Flip!</a:t>
            </a:r>
            <a:endParaRPr lang="en-US" sz="1650">
              <a:latin typeface="Arial"/>
              <a:cs typeface="Arial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76330" y="1215330"/>
            <a:ext cx="5830295" cy="25977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75000"/>
              </a:lnSpc>
              <a:spcBef>
                <a:spcPts val="100"/>
              </a:spcBef>
            </a:pPr>
            <a:r>
              <a:rPr lang="en-US" sz="7150" b="1" spc="-286">
                <a:solidFill>
                  <a:srgbClr val="252427"/>
                </a:solidFill>
                <a:latin typeface="Arial"/>
                <a:cs typeface="Arial"/>
              </a:rPr>
              <a:t>Tú </a:t>
            </a:r>
            <a:r>
              <a:rPr lang="en-US" sz="7150" b="1" spc="-286" err="1">
                <a:solidFill>
                  <a:srgbClr val="252427"/>
                </a:solidFill>
                <a:latin typeface="Arial"/>
                <a:cs typeface="Arial"/>
              </a:rPr>
              <a:t>preguntas</a:t>
            </a:r>
            <a:r>
              <a:rPr lang="en-US" sz="7150" b="1" spc="-286">
                <a:solidFill>
                  <a:srgbClr val="252427"/>
                </a:solidFill>
                <a:latin typeface="Arial"/>
                <a:cs typeface="Arial"/>
              </a:rPr>
              <a:t>, </a:t>
            </a:r>
            <a:r>
              <a:rPr lang="en-US" sz="7150" b="1" spc="-286" err="1">
                <a:solidFill>
                  <a:srgbClr val="252427"/>
                </a:solidFill>
                <a:latin typeface="Arial"/>
                <a:cs typeface="Arial"/>
              </a:rPr>
              <a:t>nosotros</a:t>
            </a:r>
            <a:br>
              <a:rPr lang="en-US" sz="7150" b="1" spc="-286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7150" b="1" spc="-286" err="1">
                <a:solidFill>
                  <a:srgbClr val="252427"/>
                </a:solidFill>
                <a:latin typeface="Arial"/>
                <a:cs typeface="Arial"/>
              </a:rPr>
              <a:t>escuchamos</a:t>
            </a:r>
            <a:endParaRPr lang="en-US" err="1">
              <a:cs typeface="Calibri"/>
            </a:endParaRPr>
          </a:p>
        </p:txBody>
      </p:sp>
      <p:pic>
        <p:nvPicPr>
          <p:cNvPr id="2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B068683-BCB2-3DAB-8DA2-003FF0E6BB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5054" y="820600"/>
            <a:ext cx="3201811" cy="785909"/>
          </a:xfrm>
          <a:prstGeom prst="rect">
            <a:avLst/>
          </a:prstGeom>
          <a:effectLst>
            <a:outerShdw blurRad="532085" dist="50800" dir="5400000" algn="ctr" rotWithShape="0">
              <a:srgbClr val="000000">
                <a:alpha val="18731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8514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5436363" y="5973263"/>
            <a:ext cx="397875" cy="397875"/>
          </a:xfrm>
          <a:custGeom>
            <a:avLst/>
            <a:gdLst/>
            <a:ahLst/>
            <a:cxnLst/>
            <a:rect l="l" t="t" r="r" b="b"/>
            <a:pathLst>
              <a:path w="596813" h="596813">
                <a:moveTo>
                  <a:pt x="0" y="0"/>
                </a:moveTo>
                <a:lnTo>
                  <a:pt x="596812" y="0"/>
                </a:lnTo>
                <a:lnTo>
                  <a:pt x="596812" y="596812"/>
                </a:lnTo>
                <a:lnTo>
                  <a:pt x="0" y="59681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973637" y="5973263"/>
            <a:ext cx="397875" cy="397875"/>
          </a:xfrm>
          <a:custGeom>
            <a:avLst/>
            <a:gdLst/>
            <a:ahLst/>
            <a:cxnLst/>
            <a:rect l="l" t="t" r="r" b="b"/>
            <a:pathLst>
              <a:path w="596813" h="596813">
                <a:moveTo>
                  <a:pt x="0" y="0"/>
                </a:moveTo>
                <a:lnTo>
                  <a:pt x="596813" y="0"/>
                </a:lnTo>
                <a:lnTo>
                  <a:pt x="596813" y="596812"/>
                </a:lnTo>
                <a:lnTo>
                  <a:pt x="0" y="59681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5897738" y="5973263"/>
            <a:ext cx="397875" cy="397875"/>
          </a:xfrm>
          <a:custGeom>
            <a:avLst/>
            <a:gdLst/>
            <a:ahLst/>
            <a:cxnLst/>
            <a:rect l="l" t="t" r="r" b="b"/>
            <a:pathLst>
              <a:path w="596813" h="596813">
                <a:moveTo>
                  <a:pt x="0" y="0"/>
                </a:moveTo>
                <a:lnTo>
                  <a:pt x="596813" y="0"/>
                </a:lnTo>
                <a:lnTo>
                  <a:pt x="596813" y="596812"/>
                </a:lnTo>
                <a:lnTo>
                  <a:pt x="0" y="5968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359113" y="5973263"/>
            <a:ext cx="397875" cy="397875"/>
          </a:xfrm>
          <a:custGeom>
            <a:avLst/>
            <a:gdLst/>
            <a:ahLst/>
            <a:cxnLst/>
            <a:rect l="l" t="t" r="r" b="b"/>
            <a:pathLst>
              <a:path w="596813" h="596813">
                <a:moveTo>
                  <a:pt x="0" y="0"/>
                </a:moveTo>
                <a:lnTo>
                  <a:pt x="596813" y="0"/>
                </a:lnTo>
                <a:lnTo>
                  <a:pt x="596813" y="596812"/>
                </a:lnTo>
                <a:lnTo>
                  <a:pt x="0" y="59681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20489" y="5973263"/>
            <a:ext cx="397875" cy="397875"/>
          </a:xfrm>
          <a:custGeom>
            <a:avLst/>
            <a:gdLst/>
            <a:ahLst/>
            <a:cxnLst/>
            <a:rect l="l" t="t" r="r" b="b"/>
            <a:pathLst>
              <a:path w="596813" h="596813">
                <a:moveTo>
                  <a:pt x="0" y="0"/>
                </a:moveTo>
                <a:lnTo>
                  <a:pt x="596813" y="0"/>
                </a:lnTo>
                <a:lnTo>
                  <a:pt x="596813" y="596812"/>
                </a:lnTo>
                <a:lnTo>
                  <a:pt x="0" y="59681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 rot="21172484">
            <a:off x="1254658" y="2827168"/>
            <a:ext cx="9658549" cy="1134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14"/>
              </a:lnSpc>
            </a:pPr>
            <a:r>
              <a:rPr lang="en-US" sz="7600" b="1" spc="-312" err="1">
                <a:solidFill>
                  <a:srgbClr val="252427"/>
                </a:solidFill>
                <a:latin typeface="Arial"/>
                <a:cs typeface="Arial"/>
              </a:rPr>
              <a:t>Empodera</a:t>
            </a:r>
            <a:r>
              <a:rPr lang="en-US" sz="7600" b="1" spc="-312">
                <a:solidFill>
                  <a:srgbClr val="252427"/>
                </a:solidFill>
                <a:latin typeface="Arial"/>
                <a:cs typeface="Arial"/>
              </a:rPr>
              <a:t> Cada Voz</a:t>
            </a:r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 rot="21172484">
            <a:off x="1155399" y="2033189"/>
            <a:ext cx="9658549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7600" b="1" spc="-312" err="1">
                <a:solidFill>
                  <a:srgbClr val="3F2ED3"/>
                </a:solidFill>
                <a:latin typeface="Arial"/>
                <a:ea typeface="+mn-lt"/>
                <a:cs typeface="Arial"/>
              </a:rPr>
              <a:t>Empodera</a:t>
            </a:r>
            <a:r>
              <a:rPr lang="en-US" sz="7600" b="1" spc="-312">
                <a:solidFill>
                  <a:srgbClr val="3F2ED3"/>
                </a:solidFill>
                <a:latin typeface="Arial"/>
                <a:ea typeface="+mn-lt"/>
                <a:cs typeface="Arial"/>
              </a:rPr>
              <a:t> Cada Voz</a:t>
            </a:r>
          </a:p>
        </p:txBody>
      </p:sp>
      <p:sp>
        <p:nvSpPr>
          <p:cNvPr id="18" name="TextBox 18"/>
          <p:cNvSpPr txBox="1"/>
          <p:nvPr/>
        </p:nvSpPr>
        <p:spPr>
          <a:xfrm rot="21172484">
            <a:off x="1354788" y="3628177"/>
            <a:ext cx="9658549" cy="1134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14"/>
              </a:lnSpc>
            </a:pPr>
            <a:r>
              <a:rPr lang="en-US" sz="7600" b="1" spc="-312">
                <a:solidFill>
                  <a:srgbClr val="3F2ED3"/>
                </a:solidFill>
                <a:latin typeface="Arial"/>
                <a:cs typeface="Arial"/>
              </a:rPr>
              <a:t>Empodera Cada Voz</a:t>
            </a:r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3205585" y="615950"/>
            <a:ext cx="5780831" cy="2581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32"/>
              </a:lnSpc>
            </a:pPr>
            <a:r>
              <a:rPr lang="en-US" sz="1594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sz="1594" err="1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MicrosoftFlip</a:t>
            </a:r>
            <a:r>
              <a:rPr lang="en-US" sz="1594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|  #</a:t>
            </a:r>
            <a:r>
              <a:rPr lang="en-US" sz="1594" err="1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Flipsider</a:t>
            </a:r>
            <a:r>
              <a:rPr lang="en-US" sz="1594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|  </a:t>
            </a:r>
            <a:r>
              <a:rPr lang="en-US" sz="1594" err="1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Flip.com</a:t>
            </a:r>
            <a:endParaRPr lang="en-US" sz="1594">
              <a:solidFill>
                <a:srgbClr val="2524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514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568581" y="2240742"/>
            <a:ext cx="4969315" cy="2818949"/>
            <a:chOff x="0" y="0"/>
            <a:chExt cx="9938630" cy="5637899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/>
            <a:srcRect l="2" r="2"/>
            <a:stretch>
              <a:fillRect/>
            </a:stretch>
          </p:blipFill>
          <p:spPr>
            <a:xfrm>
              <a:off x="0" y="0"/>
              <a:ext cx="9938630" cy="5637899"/>
            </a:xfrm>
            <a:prstGeom prst="rect">
              <a:avLst/>
            </a:prstGeom>
          </p:spPr>
        </p:pic>
      </p:grpSp>
      <p:sp>
        <p:nvSpPr>
          <p:cNvPr id="7" name="Freeform 7"/>
          <p:cNvSpPr/>
          <p:nvPr/>
        </p:nvSpPr>
        <p:spPr>
          <a:xfrm>
            <a:off x="3374236" y="2111326"/>
            <a:ext cx="5358003" cy="3609755"/>
          </a:xfrm>
          <a:custGeom>
            <a:avLst/>
            <a:gdLst/>
            <a:ahLst/>
            <a:cxnLst/>
            <a:rect l="l" t="t" r="r" b="b"/>
            <a:pathLst>
              <a:path w="8037004" h="5414632">
                <a:moveTo>
                  <a:pt x="0" y="0"/>
                </a:moveTo>
                <a:lnTo>
                  <a:pt x="8037004" y="0"/>
                </a:lnTo>
                <a:lnTo>
                  <a:pt x="8037004" y="5414631"/>
                </a:lnTo>
                <a:lnTo>
                  <a:pt x="0" y="54146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7456" r="-31905" b="-26873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920510" y="3326748"/>
            <a:ext cx="2931194" cy="1978411"/>
            <a:chOff x="0" y="0"/>
            <a:chExt cx="5862388" cy="395682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6"/>
            <a:srcRect l="668" r="668"/>
            <a:stretch>
              <a:fillRect/>
            </a:stretch>
          </p:blipFill>
          <p:spPr>
            <a:xfrm>
              <a:off x="0" y="0"/>
              <a:ext cx="5862388" cy="395682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6808452" y="3916203"/>
            <a:ext cx="3327601" cy="1757385"/>
            <a:chOff x="0" y="0"/>
            <a:chExt cx="6655202" cy="351477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7"/>
            <a:srcRect t="189" b="189"/>
            <a:stretch>
              <a:fillRect/>
            </a:stretch>
          </p:blipFill>
          <p:spPr>
            <a:xfrm>
              <a:off x="0" y="0"/>
              <a:ext cx="6655202" cy="3514770"/>
            </a:xfrm>
            <a:prstGeom prst="rect">
              <a:avLst/>
            </a:prstGeom>
          </p:spPr>
        </p:pic>
      </p:grpSp>
      <p:sp>
        <p:nvSpPr>
          <p:cNvPr id="12" name="Freeform 12"/>
          <p:cNvSpPr/>
          <p:nvPr/>
        </p:nvSpPr>
        <p:spPr>
          <a:xfrm>
            <a:off x="5794187" y="3703600"/>
            <a:ext cx="5423647" cy="2258393"/>
          </a:xfrm>
          <a:custGeom>
            <a:avLst/>
            <a:gdLst/>
            <a:ahLst/>
            <a:cxnLst/>
            <a:rect l="l" t="t" r="r" b="b"/>
            <a:pathLst>
              <a:path w="8135470" h="3387589">
                <a:moveTo>
                  <a:pt x="0" y="0"/>
                </a:moveTo>
                <a:lnTo>
                  <a:pt x="8135470" y="0"/>
                </a:lnTo>
                <a:lnTo>
                  <a:pt x="8135470" y="3387589"/>
                </a:lnTo>
                <a:lnTo>
                  <a:pt x="0" y="338758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67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0124383" y="3372028"/>
            <a:ext cx="1191434" cy="2532991"/>
            <a:chOff x="0" y="0"/>
            <a:chExt cx="2382868" cy="5065982"/>
          </a:xfrm>
        </p:grpSpPr>
        <p:pic>
          <p:nvPicPr>
            <p:cNvPr id="14" name="Picture 14" descr="Graphical user interface, application&#10;&#10;Description automatically generated"/>
            <p:cNvPicPr>
              <a:picLocks noChangeAspect="1"/>
            </p:cNvPicPr>
            <p:nvPr/>
          </p:nvPicPr>
          <p:blipFill>
            <a:blip r:embed="rId9"/>
            <a:srcRect t="908" b="908"/>
            <a:stretch>
              <a:fillRect/>
            </a:stretch>
          </p:blipFill>
          <p:spPr>
            <a:xfrm>
              <a:off x="0" y="0"/>
              <a:ext cx="2382868" cy="5065982"/>
            </a:xfrm>
            <a:prstGeom prst="rect">
              <a:avLst/>
            </a:prstGeom>
          </p:spPr>
        </p:pic>
      </p:grpSp>
      <p:grpSp>
        <p:nvGrpSpPr>
          <p:cNvPr id="15" name="Group 1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t="-78059" r="-355635" b="-77889"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4575147" y="627175"/>
            <a:ext cx="2412030" cy="1051243"/>
          </a:xfrm>
          <a:custGeom>
            <a:avLst/>
            <a:gdLst/>
            <a:ahLst/>
            <a:cxnLst/>
            <a:rect l="l" t="t" r="r" b="b"/>
            <a:pathLst>
              <a:path w="3618045" h="1576865">
                <a:moveTo>
                  <a:pt x="0" y="0"/>
                </a:moveTo>
                <a:lnTo>
                  <a:pt x="3618046" y="0"/>
                </a:lnTo>
                <a:lnTo>
                  <a:pt x="3618046" y="1576865"/>
                </a:lnTo>
                <a:lnTo>
                  <a:pt x="0" y="157686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045444" y="3308705"/>
            <a:ext cx="1331150" cy="2659638"/>
          </a:xfrm>
          <a:custGeom>
            <a:avLst/>
            <a:gdLst/>
            <a:ahLst/>
            <a:cxnLst/>
            <a:rect l="l" t="t" r="r" b="b"/>
            <a:pathLst>
              <a:path w="1996725" h="3989457">
                <a:moveTo>
                  <a:pt x="0" y="0"/>
                </a:moveTo>
                <a:lnTo>
                  <a:pt x="1996726" y="0"/>
                </a:lnTo>
                <a:lnTo>
                  <a:pt x="1996726" y="3989456"/>
                </a:lnTo>
                <a:lnTo>
                  <a:pt x="0" y="3989456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452005" y="3269189"/>
            <a:ext cx="3938133" cy="2785780"/>
          </a:xfrm>
          <a:custGeom>
            <a:avLst/>
            <a:gdLst/>
            <a:ahLst/>
            <a:cxnLst/>
            <a:rect l="l" t="t" r="r" b="b"/>
            <a:pathLst>
              <a:path w="5907199" h="4178670">
                <a:moveTo>
                  <a:pt x="0" y="0"/>
                </a:moveTo>
                <a:lnTo>
                  <a:pt x="5907199" y="0"/>
                </a:lnTo>
                <a:lnTo>
                  <a:pt x="5907199" y="4178670"/>
                </a:lnTo>
                <a:lnTo>
                  <a:pt x="0" y="417867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15246" r="-4312"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4019626" y="6294189"/>
            <a:ext cx="4152749" cy="2581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32"/>
              </a:lnSpc>
            </a:pPr>
            <a:r>
              <a:rPr lang="en-US" sz="1594" b="1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sz="1594" b="1" err="1">
                <a:solidFill>
                  <a:srgbClr val="2524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MicrosoftFlip</a:t>
            </a:r>
            <a:endParaRPr lang="en-US" sz="1594" b="1">
              <a:solidFill>
                <a:srgbClr val="2524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09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5291624" y="1716021"/>
            <a:ext cx="6662697" cy="4488743"/>
          </a:xfrm>
          <a:custGeom>
            <a:avLst/>
            <a:gdLst/>
            <a:ahLst/>
            <a:cxnLst/>
            <a:rect l="l" t="t" r="r" b="b"/>
            <a:pathLst>
              <a:path w="9994045" h="6733115">
                <a:moveTo>
                  <a:pt x="0" y="0"/>
                </a:moveTo>
                <a:lnTo>
                  <a:pt x="9994045" y="0"/>
                </a:lnTo>
                <a:lnTo>
                  <a:pt x="9994045" y="6733115"/>
                </a:lnTo>
                <a:lnTo>
                  <a:pt x="0" y="673311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7456" r="-31905" b="-26873"/>
            </a:stretch>
          </a:blipFill>
        </p:spPr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94F436-FE56-20E7-650E-E9910F5F2265}"/>
              </a:ext>
            </a:extLst>
          </p:cNvPr>
          <p:cNvSpPr/>
          <p:nvPr/>
        </p:nvSpPr>
        <p:spPr>
          <a:xfrm>
            <a:off x="5516359" y="1849641"/>
            <a:ext cx="6154615" cy="3503897"/>
          </a:xfrm>
          <a:prstGeom prst="rect">
            <a:avLst/>
          </a:prstGeom>
          <a:solidFill>
            <a:srgbClr val="3F2E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6D0BF4AB-5E2A-3C4C-19B9-A74D6793D3B5}"/>
              </a:ext>
            </a:extLst>
          </p:cNvPr>
          <p:cNvSpPr txBox="1"/>
          <p:nvPr/>
        </p:nvSpPr>
        <p:spPr>
          <a:xfrm>
            <a:off x="6032338" y="1964052"/>
            <a:ext cx="507061" cy="700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93"/>
              </a:lnSpc>
            </a:pPr>
            <a:r>
              <a:rPr lang="en-US" sz="4634" b="1" spc="-233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lang="en-US" sz="800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87436365-9AFA-6706-2DCE-D0698DD79632}"/>
              </a:ext>
            </a:extLst>
          </p:cNvPr>
          <p:cNvSpPr txBox="1"/>
          <p:nvPr/>
        </p:nvSpPr>
        <p:spPr>
          <a:xfrm>
            <a:off x="6505521" y="1851983"/>
            <a:ext cx="4703897" cy="6182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93"/>
              </a:lnSpc>
            </a:pPr>
            <a:r>
              <a:rPr lang="en-US" sz="2400" b="1" spc="-233">
                <a:solidFill>
                  <a:srgbClr val="FFFFFF"/>
                </a:solidFill>
                <a:latin typeface="Arial"/>
                <a:cs typeface="Arial"/>
              </a:rPr>
              <a:t>–  </a:t>
            </a:r>
            <a:r>
              <a:rPr lang="en-US" sz="2400" b="1" spc="-233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acceso</a:t>
            </a:r>
            <a:r>
              <a:rPr lang="en-US" sz="2400" b="1" spc="-233">
                <a:solidFill>
                  <a:srgbClr val="FFFFFF"/>
                </a:solidFill>
                <a:latin typeface="Arial"/>
                <a:ea typeface="+mn-lt"/>
                <a:cs typeface="Arial"/>
              </a:rPr>
              <a:t> y </a:t>
            </a:r>
            <a:r>
              <a:rPr lang="en-US" sz="2400" b="1" spc="-233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accesibilidad</a:t>
            </a:r>
            <a:r>
              <a:rPr lang="en-US" sz="2400" b="1" spc="-233">
                <a:solidFill>
                  <a:srgbClr val="FFFFFF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2400" b="1" spc="-233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asincrónica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A4E2EF7-B6DC-E54B-E6FD-B0ED0C46B26C}"/>
              </a:ext>
            </a:extLst>
          </p:cNvPr>
          <p:cNvSpPr/>
          <p:nvPr/>
        </p:nvSpPr>
        <p:spPr>
          <a:xfrm>
            <a:off x="6065556" y="2809816"/>
            <a:ext cx="338667" cy="332153"/>
          </a:xfrm>
          <a:prstGeom prst="ellipse">
            <a:avLst/>
          </a:prstGeom>
          <a:solidFill>
            <a:srgbClr val="2F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solidFill>
                  <a:srgbClr val="3F2ED2"/>
                </a:solidFill>
                <a:latin typeface="Arial Black"/>
                <a:cs typeface="Calibri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741339E-4119-4079-4949-E2E1072223F5}"/>
              </a:ext>
            </a:extLst>
          </p:cNvPr>
          <p:cNvSpPr txBox="1"/>
          <p:nvPr/>
        </p:nvSpPr>
        <p:spPr>
          <a:xfrm>
            <a:off x="5752153" y="3339816"/>
            <a:ext cx="982133" cy="225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67">
                <a:solidFill>
                  <a:srgbClr val="2FD9EE"/>
                </a:solidFill>
                <a:latin typeface="Arial"/>
              </a:rPr>
              <a:t>ThinkItFlipIt</a:t>
            </a:r>
            <a:r>
              <a:rPr lang="en-US" sz="1067">
                <a:solidFill>
                  <a:srgbClr val="2FD9EE"/>
                </a:solidFill>
                <a:latin typeface="Arial"/>
                <a:cs typeface="Arial"/>
              </a:rPr>
              <a:t>​</a:t>
            </a:r>
            <a:endParaRPr lang="en-US" sz="1067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6BAA8C-C36D-18B6-9331-07BAB88FA928}"/>
              </a:ext>
            </a:extLst>
          </p:cNvPr>
          <p:cNvSpPr txBox="1"/>
          <p:nvPr/>
        </p:nvSpPr>
        <p:spPr>
          <a:xfrm>
            <a:off x="5752153" y="3190029"/>
            <a:ext cx="982133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00" b="1">
                <a:solidFill>
                  <a:srgbClr val="FFFFFF"/>
                </a:solidFill>
                <a:latin typeface="Arial"/>
                <a:cs typeface="Arial"/>
              </a:rPr>
              <a:t>Flip </a:t>
            </a:r>
            <a:r>
              <a:rPr lang="en-US" sz="900" b="1" err="1">
                <a:solidFill>
                  <a:srgbClr val="FFFFFF"/>
                </a:solidFill>
                <a:latin typeface="Arial"/>
                <a:cs typeface="Arial"/>
              </a:rPr>
              <a:t>Código</a:t>
            </a:r>
            <a:endParaRPr lang="en-US" sz="933" b="1" err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303736-844B-DAAB-CB78-CFC59FE56413}"/>
              </a:ext>
            </a:extLst>
          </p:cNvPr>
          <p:cNvSpPr txBox="1"/>
          <p:nvPr/>
        </p:nvSpPr>
        <p:spPr>
          <a:xfrm>
            <a:off x="5750893" y="3688201"/>
            <a:ext cx="982133" cy="2051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33" b="1">
                <a:solidFill>
                  <a:srgbClr val="FFFFFF"/>
                </a:solidFill>
                <a:latin typeface="Arial"/>
                <a:cs typeface="Arial"/>
              </a:rPr>
              <a:t>Código QR</a:t>
            </a:r>
            <a:endParaRPr lang="en-US" sz="933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B5501FA-52B0-DF61-3F61-87844BADC202}"/>
              </a:ext>
            </a:extLst>
          </p:cNvPr>
          <p:cNvSpPr txBox="1"/>
          <p:nvPr/>
        </p:nvSpPr>
        <p:spPr>
          <a:xfrm>
            <a:off x="5746246" y="4736899"/>
            <a:ext cx="982133" cy="2051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00" b="1">
                <a:solidFill>
                  <a:srgbClr val="FFFFFF"/>
                </a:solidFill>
                <a:latin typeface="Arial"/>
                <a:cs typeface="Arial"/>
              </a:rPr>
              <a:t>Enlace</a:t>
            </a:r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2357C06-7585-3F84-F513-B2AB185C89F7}"/>
              </a:ext>
            </a:extLst>
          </p:cNvPr>
          <p:cNvSpPr txBox="1"/>
          <p:nvPr/>
        </p:nvSpPr>
        <p:spPr>
          <a:xfrm>
            <a:off x="5551316" y="4903508"/>
            <a:ext cx="1371993" cy="2257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67">
                <a:solidFill>
                  <a:srgbClr val="2FD9EE"/>
                </a:solidFill>
                <a:latin typeface="Arial"/>
              </a:rPr>
              <a:t>flip.com/</a:t>
            </a:r>
            <a:r>
              <a:rPr lang="en-US" sz="1067" err="1">
                <a:solidFill>
                  <a:srgbClr val="2FD9EE"/>
                </a:solidFill>
                <a:latin typeface="Arial"/>
              </a:rPr>
              <a:t>thinkitflipit</a:t>
            </a:r>
            <a:endParaRPr lang="en-US" sz="1067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68546E9-D6A1-9461-62EE-5C415706813C}"/>
              </a:ext>
            </a:extLst>
          </p:cNvPr>
          <p:cNvSpPr/>
          <p:nvPr/>
        </p:nvSpPr>
        <p:spPr>
          <a:xfrm>
            <a:off x="7496629" y="2791231"/>
            <a:ext cx="338667" cy="332153"/>
          </a:xfrm>
          <a:prstGeom prst="ellipse">
            <a:avLst/>
          </a:prstGeom>
          <a:solidFill>
            <a:srgbClr val="2F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r>
              <a:rPr lang="en-US" sz="800">
                <a:solidFill>
                  <a:srgbClr val="3F2ED2"/>
                </a:solidFill>
                <a:latin typeface="Arial Black"/>
                <a:cs typeface="Calibri"/>
              </a:rPr>
              <a:t>2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2566228-9927-5DF6-4CF7-21DCCED302BD}"/>
              </a:ext>
            </a:extLst>
          </p:cNvPr>
          <p:cNvSpPr/>
          <p:nvPr/>
        </p:nvSpPr>
        <p:spPr>
          <a:xfrm>
            <a:off x="9089928" y="2809816"/>
            <a:ext cx="338667" cy="332153"/>
          </a:xfrm>
          <a:prstGeom prst="ellipse">
            <a:avLst/>
          </a:prstGeom>
          <a:solidFill>
            <a:srgbClr val="2F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r>
              <a:rPr lang="en-US" sz="800">
                <a:solidFill>
                  <a:srgbClr val="3F2ED2"/>
                </a:solidFill>
                <a:latin typeface="Arial Black"/>
                <a:cs typeface="Calibri"/>
              </a:rPr>
              <a:t>3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B1E4A14-B569-1981-AFF6-F884AA233C83}"/>
              </a:ext>
            </a:extLst>
          </p:cNvPr>
          <p:cNvGrpSpPr/>
          <p:nvPr/>
        </p:nvGrpSpPr>
        <p:grpSpPr>
          <a:xfrm>
            <a:off x="5920691" y="3928513"/>
            <a:ext cx="635790" cy="650271"/>
            <a:chOff x="9169415" y="6053725"/>
            <a:chExt cx="953685" cy="975406"/>
          </a:xfrm>
        </p:grpSpPr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4B9C1CEB-8A0D-A05F-5428-D10E5558F402}"/>
                </a:ext>
              </a:extLst>
            </p:cNvPr>
            <p:cNvSpPr/>
            <p:nvPr/>
          </p:nvSpPr>
          <p:spPr>
            <a:xfrm>
              <a:off x="9169415" y="6053725"/>
              <a:ext cx="953685" cy="975406"/>
            </a:xfrm>
            <a:custGeom>
              <a:avLst/>
              <a:gdLst/>
              <a:ahLst/>
              <a:cxnLst/>
              <a:rect l="l" t="t" r="r" b="b"/>
              <a:pathLst>
                <a:path w="1043524" h="1066218">
                  <a:moveTo>
                    <a:pt x="130057" y="0"/>
                  </a:moveTo>
                  <a:lnTo>
                    <a:pt x="913468" y="0"/>
                  </a:lnTo>
                  <a:cubicBezTo>
                    <a:pt x="947961" y="0"/>
                    <a:pt x="981041" y="13702"/>
                    <a:pt x="1005432" y="38093"/>
                  </a:cubicBezTo>
                  <a:cubicBezTo>
                    <a:pt x="1029822" y="62483"/>
                    <a:pt x="1043524" y="95563"/>
                    <a:pt x="1043524" y="130057"/>
                  </a:cubicBezTo>
                  <a:lnTo>
                    <a:pt x="1043524" y="936162"/>
                  </a:lnTo>
                  <a:cubicBezTo>
                    <a:pt x="1043524" y="1007990"/>
                    <a:pt x="985296" y="1066218"/>
                    <a:pt x="913468" y="1066218"/>
                  </a:cubicBezTo>
                  <a:lnTo>
                    <a:pt x="130057" y="1066218"/>
                  </a:lnTo>
                  <a:cubicBezTo>
                    <a:pt x="95563" y="1066218"/>
                    <a:pt x="62483" y="1052516"/>
                    <a:pt x="38093" y="1028126"/>
                  </a:cubicBezTo>
                  <a:cubicBezTo>
                    <a:pt x="13702" y="1003735"/>
                    <a:pt x="0" y="970655"/>
                    <a:pt x="0" y="936162"/>
                  </a:cubicBezTo>
                  <a:lnTo>
                    <a:pt x="0" y="130057"/>
                  </a:lnTo>
                  <a:cubicBezTo>
                    <a:pt x="0" y="95563"/>
                    <a:pt x="13702" y="62483"/>
                    <a:pt x="38093" y="38093"/>
                  </a:cubicBezTo>
                  <a:cubicBezTo>
                    <a:pt x="62483" y="13702"/>
                    <a:pt x="95563" y="0"/>
                    <a:pt x="130057" y="0"/>
                  </a:cubicBezTo>
                  <a:close/>
                </a:path>
              </a:pathLst>
            </a:custGeom>
            <a:solidFill>
              <a:schemeClr val="bg1"/>
            </a:solidFill>
          </p:spPr>
        </p:sp>
        <p:pic>
          <p:nvPicPr>
            <p:cNvPr id="34" name="Picture 34" descr="Qr code&#10;&#10;Description automatically generated">
              <a:extLst>
                <a:ext uri="{FF2B5EF4-FFF2-40B4-BE49-F238E27FC236}">
                  <a16:creationId xmlns:a16="http://schemas.microsoft.com/office/drawing/2014/main" id="{E7C46D9B-2A80-3183-E845-4A528068A0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8961" t="9235" r="9319" b="8928"/>
            <a:stretch/>
          </p:blipFill>
          <p:spPr>
            <a:xfrm>
              <a:off x="9225959" y="6110240"/>
              <a:ext cx="836508" cy="865968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04D6123-677E-3D7A-205E-12FF9FACEFC4}"/>
              </a:ext>
            </a:extLst>
          </p:cNvPr>
          <p:cNvSpPr txBox="1"/>
          <p:nvPr/>
        </p:nvSpPr>
        <p:spPr>
          <a:xfrm>
            <a:off x="7173934" y="3157504"/>
            <a:ext cx="982133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00" b="1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Iniciar</a:t>
            </a:r>
            <a:r>
              <a:rPr lang="en-US" sz="900" b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sz="900" b="1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Sesión</a:t>
            </a:r>
            <a:endParaRPr lang="en-US" err="1"/>
          </a:p>
        </p:txBody>
      </p:sp>
      <p:pic>
        <p:nvPicPr>
          <p:cNvPr id="37" name="Picture 3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B6C1774-9615-0795-E6F3-AF464DC229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2628" y="3376962"/>
            <a:ext cx="1368813" cy="1427406"/>
          </a:xfrm>
          <a:prstGeom prst="roundRect">
            <a:avLst/>
          </a:prstGeom>
        </p:spPr>
      </p:pic>
      <p:pic>
        <p:nvPicPr>
          <p:cNvPr id="38" name="Picture 38" descr="Text&#10;&#10;Description automatically generated">
            <a:extLst>
              <a:ext uri="{FF2B5EF4-FFF2-40B4-BE49-F238E27FC236}">
                <a16:creationId xmlns:a16="http://schemas.microsoft.com/office/drawing/2014/main" id="{C0A4E26E-04CB-4A82-A89E-9A291ECAA2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5615" y="3393832"/>
            <a:ext cx="2033239" cy="654899"/>
          </a:xfrm>
          <a:prstGeom prst="round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9AB438A-70FB-E0C7-7472-96C1686F8AEE}"/>
              </a:ext>
            </a:extLst>
          </p:cNvPr>
          <p:cNvSpPr txBox="1"/>
          <p:nvPr/>
        </p:nvSpPr>
        <p:spPr>
          <a:xfrm>
            <a:off x="8656117" y="3190028"/>
            <a:ext cx="1200511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00" b="1">
                <a:solidFill>
                  <a:srgbClr val="FFFFFF"/>
                </a:solidFill>
                <a:latin typeface="Arial"/>
                <a:cs typeface="Arial"/>
              </a:rPr>
              <a:t>Accede al Tema</a:t>
            </a:r>
            <a:endParaRPr lang="en-US"/>
          </a:p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AB7EB29-B530-E62F-9A3B-B35CDFDA020F}"/>
              </a:ext>
            </a:extLst>
          </p:cNvPr>
          <p:cNvSpPr/>
          <p:nvPr/>
        </p:nvSpPr>
        <p:spPr>
          <a:xfrm>
            <a:off x="8580807" y="4178806"/>
            <a:ext cx="338667" cy="332153"/>
          </a:xfrm>
          <a:prstGeom prst="ellipse">
            <a:avLst/>
          </a:prstGeom>
          <a:solidFill>
            <a:srgbClr val="2F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30480" rIns="60960" bIns="30480" rtlCol="0" anchor="ctr"/>
          <a:lstStyle/>
          <a:p>
            <a:pPr algn="ctr"/>
            <a:r>
              <a:rPr lang="en-US" sz="800">
                <a:solidFill>
                  <a:srgbClr val="3F2ED2"/>
                </a:solidFill>
                <a:latin typeface="Arial Black"/>
                <a:cs typeface="Calibri"/>
              </a:rPr>
              <a:t>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D12638C-364E-3C03-130F-5608A45B4CD2}"/>
              </a:ext>
            </a:extLst>
          </p:cNvPr>
          <p:cNvSpPr txBox="1"/>
          <p:nvPr/>
        </p:nvSpPr>
        <p:spPr>
          <a:xfrm>
            <a:off x="8356081" y="4540433"/>
            <a:ext cx="782341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00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lang="en-US" sz="900" b="1" err="1">
                <a:solidFill>
                  <a:srgbClr val="FFFFFF"/>
                </a:solidFill>
                <a:latin typeface="Arial"/>
                <a:cs typeface="Arial"/>
              </a:rPr>
              <a:t>gregar </a:t>
            </a:r>
            <a:r>
              <a:rPr lang="en-US" sz="900" b="1">
                <a:solidFill>
                  <a:srgbClr val="FFFFFF"/>
                </a:solidFill>
                <a:latin typeface="Arial"/>
                <a:cs typeface="Arial"/>
              </a:rPr>
              <a:t>una Respuesta</a:t>
            </a:r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5DA24DB-65C3-F54A-4E21-613EF345D6DD}"/>
              </a:ext>
            </a:extLst>
          </p:cNvPr>
          <p:cNvGrpSpPr/>
          <p:nvPr/>
        </p:nvGrpSpPr>
        <p:grpSpPr>
          <a:xfrm>
            <a:off x="9173229" y="4180426"/>
            <a:ext cx="1443747" cy="452787"/>
            <a:chOff x="13846107" y="6292204"/>
            <a:chExt cx="2165621" cy="679181"/>
          </a:xfrm>
        </p:grpSpPr>
        <p:pic>
          <p:nvPicPr>
            <p:cNvPr id="42" name="Picture 4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FFC5ACA2-F01F-E909-1E29-B09E7E5A9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846107" y="6292204"/>
              <a:ext cx="2165621" cy="572251"/>
            </a:xfrm>
            <a:prstGeom prst="rect">
              <a:avLst/>
            </a:prstGeom>
          </p:spPr>
        </p:pic>
        <p:pic>
          <p:nvPicPr>
            <p:cNvPr id="43" name="Picture 43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8295C7D0-6860-2758-5838-790E8131A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846107" y="6829733"/>
              <a:ext cx="2165621" cy="141652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E00886E-23F2-386B-181F-304B53471B6E}"/>
              </a:ext>
            </a:extLst>
          </p:cNvPr>
          <p:cNvSpPr txBox="1"/>
          <p:nvPr/>
        </p:nvSpPr>
        <p:spPr>
          <a:xfrm>
            <a:off x="10060695" y="3116890"/>
            <a:ext cx="62139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00">
                <a:solidFill>
                  <a:srgbClr val="2FD9EE"/>
                </a:solidFill>
                <a:latin typeface="Arial"/>
              </a:rPr>
              <a:t>Lector </a:t>
            </a:r>
            <a:r>
              <a:rPr lang="en-US" sz="700" err="1">
                <a:solidFill>
                  <a:srgbClr val="2FD9EE"/>
                </a:solidFill>
                <a:latin typeface="Arial"/>
              </a:rPr>
              <a:t>Inmersivo</a:t>
            </a:r>
            <a:endParaRPr lang="en-US" err="1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95CBEE4-2551-8E0D-E1FC-EEE6B9F50EFE}"/>
              </a:ext>
            </a:extLst>
          </p:cNvPr>
          <p:cNvSpPr/>
          <p:nvPr/>
        </p:nvSpPr>
        <p:spPr>
          <a:xfrm>
            <a:off x="10282455" y="3361481"/>
            <a:ext cx="215660" cy="204877"/>
          </a:xfrm>
          <a:prstGeom prst="ellipse">
            <a:avLst/>
          </a:prstGeom>
          <a:noFill/>
          <a:ln>
            <a:solidFill>
              <a:srgbClr val="2FD9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DC66A32-4F39-C66E-B360-B2F8F22852E1}"/>
              </a:ext>
            </a:extLst>
          </p:cNvPr>
          <p:cNvCxnSpPr/>
          <p:nvPr/>
        </p:nvCxnSpPr>
        <p:spPr>
          <a:xfrm flipH="1" flipV="1">
            <a:off x="8751499" y="3988998"/>
            <a:ext cx="1437" cy="256636"/>
          </a:xfrm>
          <a:prstGeom prst="straightConnector1">
            <a:avLst/>
          </a:prstGeom>
          <a:ln w="28575">
            <a:solidFill>
              <a:srgbClr val="2FD9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E6D6EF-BF2B-82DD-FBE0-B45B7EE05F5D}"/>
              </a:ext>
            </a:extLst>
          </p:cNvPr>
          <p:cNvCxnSpPr>
            <a:cxnSpLocks/>
          </p:cNvCxnSpPr>
          <p:nvPr/>
        </p:nvCxnSpPr>
        <p:spPr>
          <a:xfrm flipH="1">
            <a:off x="10386924" y="3566304"/>
            <a:ext cx="5031" cy="656326"/>
          </a:xfrm>
          <a:prstGeom prst="straightConnector1">
            <a:avLst/>
          </a:prstGeom>
          <a:ln w="28575">
            <a:solidFill>
              <a:srgbClr val="2FD9E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9">
            <a:extLst>
              <a:ext uri="{FF2B5EF4-FFF2-40B4-BE49-F238E27FC236}">
                <a16:creationId xmlns:a16="http://schemas.microsoft.com/office/drawing/2014/main" id="{A074B091-6861-D208-7200-F0F8B79C775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646245" y="4390700"/>
            <a:ext cx="398023" cy="521925"/>
          </a:xfrm>
          <a:prstGeom prst="rect">
            <a:avLst/>
          </a:prstGeom>
        </p:spPr>
      </p:pic>
      <p:pic>
        <p:nvPicPr>
          <p:cNvPr id="50" name="Picture 5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14167F9-DA8B-9B07-5546-B429A54456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44294" y="3395395"/>
            <a:ext cx="395860" cy="971713"/>
          </a:xfrm>
          <a:prstGeom prst="rect">
            <a:avLst/>
          </a:prstGeom>
        </p:spPr>
      </p:pic>
      <p:pic>
        <p:nvPicPr>
          <p:cNvPr id="51" name="Picture 5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7921119-62E9-2443-F6F2-DCF4A89A5CE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69661" y="3395230"/>
            <a:ext cx="476459" cy="1740226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9047B4F3-A908-5A81-223D-68F18E1CEEEA}"/>
              </a:ext>
            </a:extLst>
          </p:cNvPr>
          <p:cNvSpPr/>
          <p:nvPr/>
        </p:nvSpPr>
        <p:spPr>
          <a:xfrm>
            <a:off x="10631106" y="3383046"/>
            <a:ext cx="143773" cy="136585"/>
          </a:xfrm>
          <a:prstGeom prst="ellipse">
            <a:avLst/>
          </a:prstGeom>
          <a:noFill/>
          <a:ln>
            <a:solidFill>
              <a:srgbClr val="2FD9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08C7651-2C80-BFED-018C-A0732D75D24E}"/>
              </a:ext>
            </a:extLst>
          </p:cNvPr>
          <p:cNvSpPr/>
          <p:nvPr/>
        </p:nvSpPr>
        <p:spPr>
          <a:xfrm>
            <a:off x="10796445" y="4382273"/>
            <a:ext cx="115019" cy="115019"/>
          </a:xfrm>
          <a:prstGeom prst="ellipse">
            <a:avLst/>
          </a:prstGeom>
          <a:noFill/>
          <a:ln>
            <a:solidFill>
              <a:srgbClr val="2FD9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2336DA79-6EFD-2263-2E15-025974F7E88F}"/>
              </a:ext>
            </a:extLst>
          </p:cNvPr>
          <p:cNvSpPr/>
          <p:nvPr/>
        </p:nvSpPr>
        <p:spPr>
          <a:xfrm>
            <a:off x="11378728" y="3393829"/>
            <a:ext cx="129396" cy="129397"/>
          </a:xfrm>
          <a:prstGeom prst="ellipse">
            <a:avLst/>
          </a:prstGeom>
          <a:noFill/>
          <a:ln>
            <a:solidFill>
              <a:srgbClr val="2FD9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22" name="Group 8">
            <a:extLst>
              <a:ext uri="{FF2B5EF4-FFF2-40B4-BE49-F238E27FC236}">
                <a16:creationId xmlns:a16="http://schemas.microsoft.com/office/drawing/2014/main" id="{7E77578C-B22F-BC10-ADE2-408A7CFDCD68}"/>
              </a:ext>
            </a:extLst>
          </p:cNvPr>
          <p:cNvGrpSpPr>
            <a:grpSpLocks noChangeAspect="1"/>
          </p:cNvGrpSpPr>
          <p:nvPr/>
        </p:nvGrpSpPr>
        <p:grpSpPr>
          <a:xfrm>
            <a:off x="879672" y="1976518"/>
            <a:ext cx="875397" cy="1007698"/>
            <a:chOff x="0" y="0"/>
            <a:chExt cx="2915920" cy="3356610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4F7A8C1B-B08F-D8B9-A156-568BF524E3C6}"/>
                </a:ext>
              </a:extLst>
            </p:cNvPr>
            <p:cNvSpPr/>
            <p:nvPr/>
          </p:nvSpPr>
          <p:spPr>
            <a:xfrm>
              <a:off x="0" y="0"/>
              <a:ext cx="2915920" cy="3356610"/>
            </a:xfrm>
            <a:custGeom>
              <a:avLst/>
              <a:gdLst/>
              <a:ahLst/>
              <a:cxnLst/>
              <a:rect l="l" t="t" r="r" b="b"/>
              <a:pathLst>
                <a:path w="2915920" h="3356610">
                  <a:moveTo>
                    <a:pt x="960120" y="2739390"/>
                  </a:moveTo>
                  <a:lnTo>
                    <a:pt x="1921510" y="2739390"/>
                  </a:lnTo>
                  <a:lnTo>
                    <a:pt x="2108200" y="3356610"/>
                  </a:lnTo>
                  <a:lnTo>
                    <a:pt x="2915920" y="3356610"/>
                  </a:lnTo>
                  <a:lnTo>
                    <a:pt x="1869440" y="0"/>
                  </a:lnTo>
                  <a:lnTo>
                    <a:pt x="1049020" y="0"/>
                  </a:lnTo>
                  <a:lnTo>
                    <a:pt x="0" y="3355340"/>
                  </a:lnTo>
                  <a:lnTo>
                    <a:pt x="778510" y="3355340"/>
                  </a:lnTo>
                  <a:lnTo>
                    <a:pt x="960120" y="2739390"/>
                  </a:lnTo>
                  <a:close/>
                  <a:moveTo>
                    <a:pt x="1442720" y="1111250"/>
                  </a:moveTo>
                  <a:lnTo>
                    <a:pt x="1701800" y="2000250"/>
                  </a:lnTo>
                  <a:lnTo>
                    <a:pt x="1179830" y="2000250"/>
                  </a:lnTo>
                  <a:lnTo>
                    <a:pt x="1442720" y="1111250"/>
                  </a:lnTo>
                  <a:close/>
                </a:path>
              </a:pathLst>
            </a:custGeom>
            <a:blipFill>
              <a:blip r:embed="rId16"/>
              <a:stretch>
                <a:fillRect l="-11863" r="-11863"/>
              </a:stretch>
            </a:blipFill>
          </p:spPr>
          <p:txBody>
            <a:bodyPr/>
            <a:lstStyle/>
            <a:p>
              <a:endParaRPr lang="en-US" sz="800"/>
            </a:p>
          </p:txBody>
        </p:sp>
      </p:grpSp>
      <p:grpSp>
        <p:nvGrpSpPr>
          <p:cNvPr id="33" name="Group 10">
            <a:extLst>
              <a:ext uri="{FF2B5EF4-FFF2-40B4-BE49-F238E27FC236}">
                <a16:creationId xmlns:a16="http://schemas.microsoft.com/office/drawing/2014/main" id="{B65EEF70-3FDA-67FA-4914-4F1AA66BD5C4}"/>
              </a:ext>
            </a:extLst>
          </p:cNvPr>
          <p:cNvGrpSpPr>
            <a:grpSpLocks noChangeAspect="1"/>
          </p:cNvGrpSpPr>
          <p:nvPr/>
        </p:nvGrpSpPr>
        <p:grpSpPr>
          <a:xfrm>
            <a:off x="953066" y="3269520"/>
            <a:ext cx="728608" cy="1007317"/>
            <a:chOff x="0" y="2540"/>
            <a:chExt cx="2426970" cy="3355340"/>
          </a:xfrm>
        </p:grpSpPr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08113C2F-31D6-4AD3-84A2-5750259C10BA}"/>
                </a:ext>
              </a:extLst>
            </p:cNvPr>
            <p:cNvSpPr/>
            <p:nvPr/>
          </p:nvSpPr>
          <p:spPr>
            <a:xfrm>
              <a:off x="0" y="2540"/>
              <a:ext cx="2426970" cy="3355340"/>
            </a:xfrm>
            <a:custGeom>
              <a:avLst/>
              <a:gdLst/>
              <a:ahLst/>
              <a:cxnLst/>
              <a:rect l="l" t="t" r="r" b="b"/>
              <a:pathLst>
                <a:path w="2426970" h="3355340">
                  <a:moveTo>
                    <a:pt x="1798320" y="3290570"/>
                  </a:moveTo>
                  <a:cubicBezTo>
                    <a:pt x="1920240" y="3248660"/>
                    <a:pt x="2029460" y="3185160"/>
                    <a:pt x="2122170" y="3102610"/>
                  </a:cubicBezTo>
                  <a:cubicBezTo>
                    <a:pt x="2214880" y="3020060"/>
                    <a:pt x="2289810" y="2919730"/>
                    <a:pt x="2344420" y="2802890"/>
                  </a:cubicBezTo>
                  <a:cubicBezTo>
                    <a:pt x="2399030" y="2684780"/>
                    <a:pt x="2426970" y="2550160"/>
                    <a:pt x="2426970" y="2402840"/>
                  </a:cubicBezTo>
                  <a:cubicBezTo>
                    <a:pt x="2426970" y="2292350"/>
                    <a:pt x="2411730" y="2188210"/>
                    <a:pt x="2381250" y="2091690"/>
                  </a:cubicBezTo>
                  <a:cubicBezTo>
                    <a:pt x="2350770" y="1995170"/>
                    <a:pt x="2307590" y="1908810"/>
                    <a:pt x="2251710" y="1832610"/>
                  </a:cubicBezTo>
                  <a:cubicBezTo>
                    <a:pt x="2197100" y="1756410"/>
                    <a:pt x="2131060" y="1690370"/>
                    <a:pt x="2056130" y="1637030"/>
                  </a:cubicBezTo>
                  <a:cubicBezTo>
                    <a:pt x="2039620" y="1624330"/>
                    <a:pt x="2021840" y="1612900"/>
                    <a:pt x="2004060" y="1602740"/>
                  </a:cubicBezTo>
                  <a:cubicBezTo>
                    <a:pt x="2012950" y="1596390"/>
                    <a:pt x="2021840" y="1590040"/>
                    <a:pt x="2029460" y="1583690"/>
                  </a:cubicBezTo>
                  <a:cubicBezTo>
                    <a:pt x="2095500" y="1532890"/>
                    <a:pt x="2152650" y="1471930"/>
                    <a:pt x="2200910" y="1403350"/>
                  </a:cubicBezTo>
                  <a:cubicBezTo>
                    <a:pt x="2249170" y="1334770"/>
                    <a:pt x="2287270" y="1254760"/>
                    <a:pt x="2313940" y="1168400"/>
                  </a:cubicBezTo>
                  <a:cubicBezTo>
                    <a:pt x="2340610" y="1082040"/>
                    <a:pt x="2354580" y="986790"/>
                    <a:pt x="2354580" y="885190"/>
                  </a:cubicBezTo>
                  <a:cubicBezTo>
                    <a:pt x="2354580" y="754380"/>
                    <a:pt x="2330450" y="633730"/>
                    <a:pt x="2282190" y="524510"/>
                  </a:cubicBezTo>
                  <a:cubicBezTo>
                    <a:pt x="2233930" y="415290"/>
                    <a:pt x="2167890" y="321310"/>
                    <a:pt x="2082800" y="243840"/>
                  </a:cubicBezTo>
                  <a:cubicBezTo>
                    <a:pt x="1998980" y="166370"/>
                    <a:pt x="1898650" y="106680"/>
                    <a:pt x="1785620" y="63500"/>
                  </a:cubicBezTo>
                  <a:cubicBezTo>
                    <a:pt x="1672590" y="21590"/>
                    <a:pt x="1548130" y="0"/>
                    <a:pt x="1416050" y="0"/>
                  </a:cubicBezTo>
                  <a:lnTo>
                    <a:pt x="0" y="0"/>
                  </a:lnTo>
                  <a:lnTo>
                    <a:pt x="0" y="3355340"/>
                  </a:lnTo>
                  <a:lnTo>
                    <a:pt x="1417320" y="3355340"/>
                  </a:lnTo>
                  <a:cubicBezTo>
                    <a:pt x="1550670" y="3352800"/>
                    <a:pt x="1678940" y="3332480"/>
                    <a:pt x="1798320" y="3290570"/>
                  </a:cubicBezTo>
                  <a:close/>
                  <a:moveTo>
                    <a:pt x="1539240" y="1102360"/>
                  </a:moveTo>
                  <a:cubicBezTo>
                    <a:pt x="1527810" y="1135380"/>
                    <a:pt x="1511300" y="1162050"/>
                    <a:pt x="1487170" y="1186180"/>
                  </a:cubicBezTo>
                  <a:cubicBezTo>
                    <a:pt x="1464310" y="1210310"/>
                    <a:pt x="1433830" y="1230630"/>
                    <a:pt x="1397000" y="1245870"/>
                  </a:cubicBezTo>
                  <a:cubicBezTo>
                    <a:pt x="1360170" y="1261110"/>
                    <a:pt x="1314450" y="1268730"/>
                    <a:pt x="1259840" y="1268730"/>
                  </a:cubicBezTo>
                  <a:lnTo>
                    <a:pt x="783590" y="1268730"/>
                  </a:lnTo>
                  <a:lnTo>
                    <a:pt x="783590" y="736600"/>
                  </a:lnTo>
                  <a:lnTo>
                    <a:pt x="1289050" y="736600"/>
                  </a:lnTo>
                  <a:cubicBezTo>
                    <a:pt x="1375410" y="736600"/>
                    <a:pt x="1441450" y="756920"/>
                    <a:pt x="1490980" y="800100"/>
                  </a:cubicBezTo>
                  <a:cubicBezTo>
                    <a:pt x="1535430" y="839470"/>
                    <a:pt x="1558290" y="900430"/>
                    <a:pt x="1558290" y="988060"/>
                  </a:cubicBezTo>
                  <a:cubicBezTo>
                    <a:pt x="1558290" y="1028700"/>
                    <a:pt x="1551940" y="1068070"/>
                    <a:pt x="1539240" y="1102360"/>
                  </a:cubicBezTo>
                  <a:close/>
                  <a:moveTo>
                    <a:pt x="1606550" y="2194560"/>
                  </a:moveTo>
                  <a:cubicBezTo>
                    <a:pt x="1620520" y="2236470"/>
                    <a:pt x="1628140" y="2280920"/>
                    <a:pt x="1628140" y="2327910"/>
                  </a:cubicBezTo>
                  <a:cubicBezTo>
                    <a:pt x="1628140" y="2377440"/>
                    <a:pt x="1620520" y="2419350"/>
                    <a:pt x="1605280" y="2454910"/>
                  </a:cubicBezTo>
                  <a:cubicBezTo>
                    <a:pt x="1590040" y="2490470"/>
                    <a:pt x="1570990" y="2518410"/>
                    <a:pt x="1545590" y="2541270"/>
                  </a:cubicBezTo>
                  <a:cubicBezTo>
                    <a:pt x="1518920" y="2565400"/>
                    <a:pt x="1489710" y="2583180"/>
                    <a:pt x="1452880" y="2594610"/>
                  </a:cubicBezTo>
                  <a:cubicBezTo>
                    <a:pt x="1414780" y="2607310"/>
                    <a:pt x="1371600" y="2614930"/>
                    <a:pt x="1324610" y="2614930"/>
                  </a:cubicBezTo>
                  <a:lnTo>
                    <a:pt x="783590" y="2614930"/>
                  </a:lnTo>
                  <a:lnTo>
                    <a:pt x="783590" y="2001520"/>
                  </a:lnTo>
                  <a:lnTo>
                    <a:pt x="1297940" y="2001520"/>
                  </a:lnTo>
                  <a:cubicBezTo>
                    <a:pt x="1357630" y="2001520"/>
                    <a:pt x="1408430" y="2010410"/>
                    <a:pt x="1450340" y="2026920"/>
                  </a:cubicBezTo>
                  <a:cubicBezTo>
                    <a:pt x="1490980" y="2043430"/>
                    <a:pt x="1522730" y="2065020"/>
                    <a:pt x="1548130" y="2092960"/>
                  </a:cubicBezTo>
                  <a:cubicBezTo>
                    <a:pt x="1573530" y="2123440"/>
                    <a:pt x="1592580" y="2156460"/>
                    <a:pt x="1606550" y="2194560"/>
                  </a:cubicBezTo>
                  <a:close/>
                </a:path>
              </a:pathLst>
            </a:custGeom>
            <a:blipFill>
              <a:blip r:embed="rId16"/>
              <a:stretch>
                <a:fillRect l="-24298" r="-24298"/>
              </a:stretch>
            </a:blipFill>
          </p:spPr>
        </p:sp>
      </p:grpSp>
      <p:grpSp>
        <p:nvGrpSpPr>
          <p:cNvPr id="57" name="Group 12">
            <a:extLst>
              <a:ext uri="{FF2B5EF4-FFF2-40B4-BE49-F238E27FC236}">
                <a16:creationId xmlns:a16="http://schemas.microsoft.com/office/drawing/2014/main" id="{44A914E0-CBBB-359D-9F58-6EEAC9A15477}"/>
              </a:ext>
            </a:extLst>
          </p:cNvPr>
          <p:cNvGrpSpPr>
            <a:grpSpLocks noChangeAspect="1"/>
          </p:cNvGrpSpPr>
          <p:nvPr/>
        </p:nvGrpSpPr>
        <p:grpSpPr>
          <a:xfrm>
            <a:off x="941868" y="4554092"/>
            <a:ext cx="740544" cy="1007686"/>
            <a:chOff x="0" y="0"/>
            <a:chExt cx="2548890" cy="3468370"/>
          </a:xfrm>
        </p:grpSpPr>
        <p:sp>
          <p:nvSpPr>
            <p:cNvPr id="56" name="Freeform 13">
              <a:extLst>
                <a:ext uri="{FF2B5EF4-FFF2-40B4-BE49-F238E27FC236}">
                  <a16:creationId xmlns:a16="http://schemas.microsoft.com/office/drawing/2014/main" id="{03D9E4C9-AD2B-A26F-A3F5-DD98CF4083CB}"/>
                </a:ext>
              </a:extLst>
            </p:cNvPr>
            <p:cNvSpPr/>
            <p:nvPr/>
          </p:nvSpPr>
          <p:spPr>
            <a:xfrm>
              <a:off x="0" y="0"/>
              <a:ext cx="2548890" cy="3468370"/>
            </a:xfrm>
            <a:custGeom>
              <a:avLst/>
              <a:gdLst/>
              <a:ahLst/>
              <a:cxnLst/>
              <a:rect l="l" t="t" r="r" b="b"/>
              <a:pathLst>
                <a:path w="2548890" h="3468370">
                  <a:moveTo>
                    <a:pt x="341630" y="3027680"/>
                  </a:moveTo>
                  <a:cubicBezTo>
                    <a:pt x="455930" y="3175000"/>
                    <a:pt x="599440" y="3286760"/>
                    <a:pt x="765810" y="3360420"/>
                  </a:cubicBezTo>
                  <a:cubicBezTo>
                    <a:pt x="929640" y="3431540"/>
                    <a:pt x="1116330" y="3468370"/>
                    <a:pt x="1320800" y="3468370"/>
                  </a:cubicBezTo>
                  <a:cubicBezTo>
                    <a:pt x="1493520" y="3468370"/>
                    <a:pt x="1656080" y="3440430"/>
                    <a:pt x="1803400" y="3387090"/>
                  </a:cubicBezTo>
                  <a:cubicBezTo>
                    <a:pt x="1954530" y="3332480"/>
                    <a:pt x="2086610" y="3247390"/>
                    <a:pt x="2197100" y="3135630"/>
                  </a:cubicBezTo>
                  <a:cubicBezTo>
                    <a:pt x="2307590" y="3023870"/>
                    <a:pt x="2393950" y="2884170"/>
                    <a:pt x="2456180" y="2716530"/>
                  </a:cubicBezTo>
                  <a:cubicBezTo>
                    <a:pt x="2517140" y="2552700"/>
                    <a:pt x="2547620" y="2359660"/>
                    <a:pt x="2547620" y="2141220"/>
                  </a:cubicBezTo>
                  <a:lnTo>
                    <a:pt x="2547620" y="2033270"/>
                  </a:lnTo>
                  <a:lnTo>
                    <a:pt x="1776730" y="2033270"/>
                  </a:lnTo>
                  <a:lnTo>
                    <a:pt x="1776730" y="2141220"/>
                  </a:lnTo>
                  <a:cubicBezTo>
                    <a:pt x="1776730" y="2250440"/>
                    <a:pt x="1765300" y="2346960"/>
                    <a:pt x="1742440" y="2425700"/>
                  </a:cubicBezTo>
                  <a:cubicBezTo>
                    <a:pt x="1720850" y="2500630"/>
                    <a:pt x="1690370" y="2562860"/>
                    <a:pt x="1652270" y="2609850"/>
                  </a:cubicBezTo>
                  <a:cubicBezTo>
                    <a:pt x="1615440" y="2655570"/>
                    <a:pt x="1572260" y="2688590"/>
                    <a:pt x="1521460" y="2710180"/>
                  </a:cubicBezTo>
                  <a:cubicBezTo>
                    <a:pt x="1468120" y="2733040"/>
                    <a:pt x="1407160" y="2744470"/>
                    <a:pt x="1339850" y="2744470"/>
                  </a:cubicBezTo>
                  <a:cubicBezTo>
                    <a:pt x="1250950" y="2744470"/>
                    <a:pt x="1173480" y="2725420"/>
                    <a:pt x="1109980" y="2689860"/>
                  </a:cubicBezTo>
                  <a:cubicBezTo>
                    <a:pt x="1043940" y="2653030"/>
                    <a:pt x="990600" y="2599690"/>
                    <a:pt x="946150" y="2528570"/>
                  </a:cubicBezTo>
                  <a:cubicBezTo>
                    <a:pt x="899160" y="2453640"/>
                    <a:pt x="863600" y="2358390"/>
                    <a:pt x="840740" y="2246630"/>
                  </a:cubicBezTo>
                  <a:cubicBezTo>
                    <a:pt x="816610" y="2129790"/>
                    <a:pt x="803910" y="1995170"/>
                    <a:pt x="803910" y="1847850"/>
                  </a:cubicBezTo>
                  <a:lnTo>
                    <a:pt x="803910" y="1617980"/>
                  </a:lnTo>
                  <a:cubicBezTo>
                    <a:pt x="803910" y="1469390"/>
                    <a:pt x="815340" y="1334770"/>
                    <a:pt x="839470" y="1217930"/>
                  </a:cubicBezTo>
                  <a:cubicBezTo>
                    <a:pt x="862330" y="1106170"/>
                    <a:pt x="896620" y="1010920"/>
                    <a:pt x="942340" y="935990"/>
                  </a:cubicBezTo>
                  <a:cubicBezTo>
                    <a:pt x="985520" y="864870"/>
                    <a:pt x="1037590" y="811530"/>
                    <a:pt x="1101090" y="774700"/>
                  </a:cubicBezTo>
                  <a:cubicBezTo>
                    <a:pt x="1163320" y="737870"/>
                    <a:pt x="1235710" y="720090"/>
                    <a:pt x="1323340" y="720090"/>
                  </a:cubicBezTo>
                  <a:cubicBezTo>
                    <a:pt x="1386840" y="720090"/>
                    <a:pt x="1446530" y="731520"/>
                    <a:pt x="1497330" y="754380"/>
                  </a:cubicBezTo>
                  <a:cubicBezTo>
                    <a:pt x="1546860" y="775970"/>
                    <a:pt x="1590040" y="810260"/>
                    <a:pt x="1626870" y="855980"/>
                  </a:cubicBezTo>
                  <a:cubicBezTo>
                    <a:pt x="1664970" y="904240"/>
                    <a:pt x="1695450" y="966470"/>
                    <a:pt x="1718310" y="1042670"/>
                  </a:cubicBezTo>
                  <a:cubicBezTo>
                    <a:pt x="1741170" y="1122680"/>
                    <a:pt x="1752600" y="1219200"/>
                    <a:pt x="1752600" y="1328420"/>
                  </a:cubicBezTo>
                  <a:lnTo>
                    <a:pt x="1752600" y="1436370"/>
                  </a:lnTo>
                  <a:lnTo>
                    <a:pt x="2548890" y="1436370"/>
                  </a:lnTo>
                  <a:lnTo>
                    <a:pt x="2548890" y="1328420"/>
                  </a:lnTo>
                  <a:cubicBezTo>
                    <a:pt x="2548890" y="1103630"/>
                    <a:pt x="2518410" y="905510"/>
                    <a:pt x="2456180" y="740410"/>
                  </a:cubicBezTo>
                  <a:cubicBezTo>
                    <a:pt x="2393950" y="571500"/>
                    <a:pt x="2306319" y="430530"/>
                    <a:pt x="2195830" y="321310"/>
                  </a:cubicBezTo>
                  <a:cubicBezTo>
                    <a:pt x="2085340" y="210820"/>
                    <a:pt x="1951990" y="128270"/>
                    <a:pt x="1800859" y="76200"/>
                  </a:cubicBezTo>
                  <a:cubicBezTo>
                    <a:pt x="1650999" y="26670"/>
                    <a:pt x="1489709" y="0"/>
                    <a:pt x="1319529" y="0"/>
                  </a:cubicBezTo>
                  <a:cubicBezTo>
                    <a:pt x="1115059" y="0"/>
                    <a:pt x="928369" y="35560"/>
                    <a:pt x="764539" y="106680"/>
                  </a:cubicBezTo>
                  <a:cubicBezTo>
                    <a:pt x="598170" y="180340"/>
                    <a:pt x="455930" y="292100"/>
                    <a:pt x="341630" y="439420"/>
                  </a:cubicBezTo>
                  <a:cubicBezTo>
                    <a:pt x="228600" y="584200"/>
                    <a:pt x="142240" y="768350"/>
                    <a:pt x="85090" y="985520"/>
                  </a:cubicBezTo>
                  <a:cubicBezTo>
                    <a:pt x="27940" y="1197610"/>
                    <a:pt x="0" y="1449070"/>
                    <a:pt x="0" y="1734820"/>
                  </a:cubicBezTo>
                  <a:cubicBezTo>
                    <a:pt x="0" y="2020570"/>
                    <a:pt x="27940" y="2272030"/>
                    <a:pt x="85090" y="2482850"/>
                  </a:cubicBezTo>
                  <a:cubicBezTo>
                    <a:pt x="142240" y="2700020"/>
                    <a:pt x="228600" y="2882900"/>
                    <a:pt x="341630" y="3027680"/>
                  </a:cubicBezTo>
                  <a:close/>
                </a:path>
              </a:pathLst>
            </a:custGeom>
            <a:blipFill>
              <a:blip r:embed="rId16"/>
              <a:stretch>
                <a:fillRect l="-23128" r="-23128"/>
              </a:stretch>
            </a:blipFill>
          </p:spPr>
        </p:sp>
      </p:grpSp>
      <p:sp>
        <p:nvSpPr>
          <p:cNvPr id="59" name="TextBox 17">
            <a:extLst>
              <a:ext uri="{FF2B5EF4-FFF2-40B4-BE49-F238E27FC236}">
                <a16:creationId xmlns:a16="http://schemas.microsoft.com/office/drawing/2014/main" id="{024C0AEE-A2F9-78C2-8A03-7F3C1F508D07}"/>
              </a:ext>
            </a:extLst>
          </p:cNvPr>
          <p:cNvSpPr txBox="1"/>
          <p:nvPr/>
        </p:nvSpPr>
        <p:spPr>
          <a:xfrm>
            <a:off x="879671" y="717899"/>
            <a:ext cx="6415990" cy="701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93"/>
              </a:lnSpc>
            </a:pPr>
            <a:r>
              <a:rPr lang="en-US" sz="4650" b="1" spc="-233">
                <a:solidFill>
                  <a:srgbClr val="252427"/>
                </a:solidFill>
                <a:latin typeface="Arial"/>
                <a:cs typeface="Arial"/>
              </a:rPr>
              <a:t>Flip es tan </a:t>
            </a:r>
            <a:r>
              <a:rPr lang="en-US" sz="4650" b="1" spc="-233" err="1">
                <a:solidFill>
                  <a:srgbClr val="252427"/>
                </a:solidFill>
                <a:latin typeface="Arial"/>
                <a:cs typeface="Arial"/>
              </a:rPr>
              <a:t>fácil</a:t>
            </a:r>
            <a:r>
              <a:rPr lang="en-US" sz="4650" b="1" spc="-233">
                <a:solidFill>
                  <a:srgbClr val="252427"/>
                </a:solidFill>
                <a:latin typeface="Arial"/>
                <a:cs typeface="Arial"/>
              </a:rPr>
              <a:t> como...</a:t>
            </a:r>
            <a:endParaRPr lang="en-US"/>
          </a:p>
        </p:txBody>
      </p:sp>
      <p:sp>
        <p:nvSpPr>
          <p:cNvPr id="61" name="TextBox 18">
            <a:extLst>
              <a:ext uri="{FF2B5EF4-FFF2-40B4-BE49-F238E27FC236}">
                <a16:creationId xmlns:a16="http://schemas.microsoft.com/office/drawing/2014/main" id="{BFEC982A-C264-5DFF-12A2-2A0665F661A2}"/>
              </a:ext>
            </a:extLst>
          </p:cNvPr>
          <p:cNvSpPr txBox="1"/>
          <p:nvPr/>
        </p:nvSpPr>
        <p:spPr>
          <a:xfrm>
            <a:off x="1987391" y="2163358"/>
            <a:ext cx="2940768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98"/>
              </a:lnSpc>
            </a:pP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acceso</a:t>
            </a:r>
            <a: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  <a:t> y accesibilidad asincrónica</a:t>
            </a:r>
            <a:endParaRPr lang="en-US" err="1"/>
          </a:p>
        </p:txBody>
      </p:sp>
      <p:sp>
        <p:nvSpPr>
          <p:cNvPr id="63" name="TextBox 19">
            <a:extLst>
              <a:ext uri="{FF2B5EF4-FFF2-40B4-BE49-F238E27FC236}">
                <a16:creationId xmlns:a16="http://schemas.microsoft.com/office/drawing/2014/main" id="{64930412-C375-F787-1636-1C805C583A97}"/>
              </a:ext>
            </a:extLst>
          </p:cNvPr>
          <p:cNvSpPr txBox="1"/>
          <p:nvPr/>
        </p:nvSpPr>
        <p:spPr>
          <a:xfrm>
            <a:off x="1987391" y="3440724"/>
            <a:ext cx="3233844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brinda</a:t>
            </a:r>
            <a: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una</a:t>
            </a:r>
            <a: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comunidad</a:t>
            </a:r>
            <a:b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</a:b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segura</a:t>
            </a:r>
            <a: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  <a:t> a </a:t>
            </a: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tus</a:t>
            </a:r>
            <a:r>
              <a:rPr lang="en-US" sz="2400" spc="-87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2400" spc="-87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estudiantes</a:t>
            </a:r>
          </a:p>
        </p:txBody>
      </p:sp>
      <p:sp>
        <p:nvSpPr>
          <p:cNvPr id="65" name="TextBox 20">
            <a:extLst>
              <a:ext uri="{FF2B5EF4-FFF2-40B4-BE49-F238E27FC236}">
                <a16:creationId xmlns:a16="http://schemas.microsoft.com/office/drawing/2014/main" id="{79305B17-CF5C-BB38-70D8-D9649ACD8C5A}"/>
              </a:ext>
            </a:extLst>
          </p:cNvPr>
          <p:cNvSpPr txBox="1"/>
          <p:nvPr/>
        </p:nvSpPr>
        <p:spPr>
          <a:xfrm>
            <a:off x="1987391" y="4724533"/>
            <a:ext cx="3175229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98"/>
              </a:lnSpc>
            </a:pPr>
            <a:r>
              <a:rPr lang="en-US" sz="2400" spc="-87">
                <a:solidFill>
                  <a:srgbClr val="252427"/>
                </a:solidFill>
                <a:latin typeface="Arial"/>
                <a:cs typeface="Arial"/>
              </a:rPr>
              <a:t>Creatividad con la cámara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47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>
            <a:off x="1402929" y="930244"/>
            <a:ext cx="9386143" cy="5324489"/>
            <a:chOff x="0" y="0"/>
            <a:chExt cx="18772285" cy="10648978"/>
          </a:xfrm>
        </p:grpSpPr>
        <p:pic>
          <p:nvPicPr>
            <p:cNvPr id="9" name="Picture 9" descr="Graphical user interface&#10;&#10;Description automatically generated"/>
            <p:cNvPicPr>
              <a:picLocks noChangeAspect="1"/>
            </p:cNvPicPr>
            <p:nvPr/>
          </p:nvPicPr>
          <p:blipFill>
            <a:blip r:embed="rId7"/>
            <a:srcRect l="7154" r="7154"/>
            <a:stretch>
              <a:fillRect/>
            </a:stretch>
          </p:blipFill>
          <p:spPr>
            <a:xfrm>
              <a:off x="0" y="0"/>
              <a:ext cx="18772285" cy="10648978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>
            <a:off x="1035849" y="663381"/>
            <a:ext cx="10120303" cy="6818177"/>
          </a:xfrm>
          <a:custGeom>
            <a:avLst/>
            <a:gdLst/>
            <a:ahLst/>
            <a:cxnLst/>
            <a:rect l="l" t="t" r="r" b="b"/>
            <a:pathLst>
              <a:path w="15180455" h="10227266">
                <a:moveTo>
                  <a:pt x="0" y="0"/>
                </a:moveTo>
                <a:lnTo>
                  <a:pt x="15180456" y="0"/>
                </a:lnTo>
                <a:lnTo>
                  <a:pt x="15180456" y="10227266"/>
                </a:lnTo>
                <a:lnTo>
                  <a:pt x="0" y="1022726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7456" r="-31905" b="-26873"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4978279" y="200020"/>
            <a:ext cx="2235442" cy="628407"/>
            <a:chOff x="0" y="0"/>
            <a:chExt cx="849407" cy="23877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49407" cy="238777"/>
            </a:xfrm>
            <a:custGeom>
              <a:avLst/>
              <a:gdLst/>
              <a:ahLst/>
              <a:cxnLst/>
              <a:rect l="l" t="t" r="r" b="b"/>
              <a:pathLst>
                <a:path w="849407" h="238777">
                  <a:moveTo>
                    <a:pt x="117751" y="0"/>
                  </a:moveTo>
                  <a:lnTo>
                    <a:pt x="731657" y="0"/>
                  </a:lnTo>
                  <a:cubicBezTo>
                    <a:pt x="762886" y="0"/>
                    <a:pt x="792836" y="12406"/>
                    <a:pt x="814919" y="34488"/>
                  </a:cubicBezTo>
                  <a:cubicBezTo>
                    <a:pt x="837002" y="56571"/>
                    <a:pt x="849407" y="86521"/>
                    <a:pt x="849407" y="117751"/>
                  </a:cubicBezTo>
                  <a:lnTo>
                    <a:pt x="849407" y="121027"/>
                  </a:lnTo>
                  <a:cubicBezTo>
                    <a:pt x="849407" y="152256"/>
                    <a:pt x="837002" y="182206"/>
                    <a:pt x="814919" y="204289"/>
                  </a:cubicBezTo>
                  <a:cubicBezTo>
                    <a:pt x="792836" y="226372"/>
                    <a:pt x="762886" y="238777"/>
                    <a:pt x="731657" y="238777"/>
                  </a:cubicBezTo>
                  <a:lnTo>
                    <a:pt x="117751" y="238777"/>
                  </a:lnTo>
                  <a:cubicBezTo>
                    <a:pt x="86521" y="238777"/>
                    <a:pt x="56571" y="226372"/>
                    <a:pt x="34488" y="204289"/>
                  </a:cubicBezTo>
                  <a:cubicBezTo>
                    <a:pt x="12406" y="182206"/>
                    <a:pt x="0" y="152256"/>
                    <a:pt x="0" y="121027"/>
                  </a:cubicBezTo>
                  <a:lnTo>
                    <a:pt x="0" y="117751"/>
                  </a:lnTo>
                  <a:cubicBezTo>
                    <a:pt x="0" y="86521"/>
                    <a:pt x="12406" y="56571"/>
                    <a:pt x="34488" y="34488"/>
                  </a:cubicBezTo>
                  <a:cubicBezTo>
                    <a:pt x="56571" y="12406"/>
                    <a:pt x="86521" y="0"/>
                    <a:pt x="117751" y="0"/>
                  </a:cubicBezTo>
                  <a:close/>
                </a:path>
              </a:pathLst>
            </a:custGeom>
            <a:solidFill>
              <a:srgbClr val="D1329E"/>
            </a:solidFill>
          </p:spPr>
          <p:txBody>
            <a:bodyPr/>
            <a:lstStyle/>
            <a:p>
              <a:endParaRPr lang="en-US" sz="8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04775"/>
              <a:ext cx="812800" cy="917575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2"/>
                </a:lnSpc>
              </a:pPr>
              <a:endParaRPr sz="800"/>
            </a:p>
          </p:txBody>
        </p:sp>
      </p:grpSp>
      <p:sp>
        <p:nvSpPr>
          <p:cNvPr id="14" name="TextBox 14">
            <a:hlinkClick r:id="rId9"/>
          </p:cNvPr>
          <p:cNvSpPr txBox="1"/>
          <p:nvPr/>
        </p:nvSpPr>
        <p:spPr>
          <a:xfrm>
            <a:off x="5044642" y="286123"/>
            <a:ext cx="2155029" cy="408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69"/>
              </a:lnSpc>
              <a:spcBef>
                <a:spcPct val="0"/>
              </a:spcBef>
            </a:pPr>
            <a:r>
              <a:rPr lang="en-US" sz="2477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info.flip.com</a:t>
            </a:r>
            <a:endParaRPr lang="en-US" sz="2477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9296804" y="332143"/>
            <a:ext cx="2023929" cy="2067945"/>
            <a:chOff x="0" y="0"/>
            <a:chExt cx="1043524" cy="106621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43524" cy="1066218"/>
            </a:xfrm>
            <a:custGeom>
              <a:avLst/>
              <a:gdLst/>
              <a:ahLst/>
              <a:cxnLst/>
              <a:rect l="l" t="t" r="r" b="b"/>
              <a:pathLst>
                <a:path w="1043524" h="1066218">
                  <a:moveTo>
                    <a:pt x="130057" y="0"/>
                  </a:moveTo>
                  <a:lnTo>
                    <a:pt x="913468" y="0"/>
                  </a:lnTo>
                  <a:cubicBezTo>
                    <a:pt x="947961" y="0"/>
                    <a:pt x="981041" y="13702"/>
                    <a:pt x="1005432" y="38093"/>
                  </a:cubicBezTo>
                  <a:cubicBezTo>
                    <a:pt x="1029822" y="62483"/>
                    <a:pt x="1043524" y="95563"/>
                    <a:pt x="1043524" y="130057"/>
                  </a:cubicBezTo>
                  <a:lnTo>
                    <a:pt x="1043524" y="936162"/>
                  </a:lnTo>
                  <a:cubicBezTo>
                    <a:pt x="1043524" y="1007990"/>
                    <a:pt x="985296" y="1066218"/>
                    <a:pt x="913468" y="1066218"/>
                  </a:cubicBezTo>
                  <a:lnTo>
                    <a:pt x="130057" y="1066218"/>
                  </a:lnTo>
                  <a:cubicBezTo>
                    <a:pt x="95563" y="1066218"/>
                    <a:pt x="62483" y="1052516"/>
                    <a:pt x="38093" y="1028126"/>
                  </a:cubicBezTo>
                  <a:cubicBezTo>
                    <a:pt x="13702" y="1003735"/>
                    <a:pt x="0" y="970655"/>
                    <a:pt x="0" y="936162"/>
                  </a:cubicBezTo>
                  <a:lnTo>
                    <a:pt x="0" y="130057"/>
                  </a:lnTo>
                  <a:cubicBezTo>
                    <a:pt x="0" y="95563"/>
                    <a:pt x="13702" y="62483"/>
                    <a:pt x="38093" y="38093"/>
                  </a:cubicBezTo>
                  <a:cubicBezTo>
                    <a:pt x="62483" y="13702"/>
                    <a:pt x="95563" y="0"/>
                    <a:pt x="130057" y="0"/>
                  </a:cubicBezTo>
                  <a:close/>
                </a:path>
              </a:pathLst>
            </a:custGeom>
            <a:solidFill>
              <a:srgbClr val="D1329E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104775"/>
              <a:ext cx="812800" cy="917575"/>
            </a:xfrm>
            <a:prstGeom prst="rect">
              <a:avLst/>
            </a:prstGeom>
          </p:spPr>
          <p:txBody>
            <a:bodyPr lIns="42127" tIns="42127" rIns="42127" bIns="42127" rtlCol="0" anchor="ctr"/>
            <a:lstStyle/>
            <a:p>
              <a:pPr algn="ctr">
                <a:lnSpc>
                  <a:spcPts val="2232"/>
                </a:lnSpc>
              </a:pPr>
              <a:endParaRPr sz="800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428677" y="486025"/>
            <a:ext cx="1760183" cy="1760183"/>
            <a:chOff x="0" y="0"/>
            <a:chExt cx="3520366" cy="352036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520366" cy="3520366"/>
            </a:xfrm>
            <a:custGeom>
              <a:avLst/>
              <a:gdLst/>
              <a:ahLst/>
              <a:cxnLst/>
              <a:rect l="l" t="t" r="r" b="b"/>
              <a:pathLst>
                <a:path w="3520366" h="3520366">
                  <a:moveTo>
                    <a:pt x="0" y="0"/>
                  </a:moveTo>
                  <a:lnTo>
                    <a:pt x="3520366" y="0"/>
                  </a:lnTo>
                  <a:lnTo>
                    <a:pt x="3520366" y="3520366"/>
                  </a:lnTo>
                  <a:lnTo>
                    <a:pt x="0" y="35203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260619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78059" r="-355635" b="-77889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567502" y="-1193430"/>
            <a:ext cx="4528297" cy="4528279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7"/>
              <a:stretch>
                <a:fillRect l="-3741" r="-3741"/>
              </a:stretch>
            </a:blip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-577607" y="3834178"/>
            <a:ext cx="4528297" cy="4528279"/>
            <a:chOff x="0" y="0"/>
            <a:chExt cx="6350000" cy="634997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3754" r="-3754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3471371" y="1769327"/>
            <a:ext cx="640308" cy="640308"/>
          </a:xfrm>
          <a:custGeom>
            <a:avLst/>
            <a:gdLst/>
            <a:ahLst/>
            <a:cxnLst/>
            <a:rect l="l" t="t" r="r" b="b"/>
            <a:pathLst>
              <a:path w="960462" h="960462">
                <a:moveTo>
                  <a:pt x="0" y="0"/>
                </a:moveTo>
                <a:lnTo>
                  <a:pt x="960462" y="0"/>
                </a:lnTo>
                <a:lnTo>
                  <a:pt x="960462" y="960462"/>
                </a:lnTo>
                <a:lnTo>
                  <a:pt x="0" y="9604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8440051" y="4067711"/>
            <a:ext cx="640308" cy="640308"/>
          </a:xfrm>
          <a:custGeom>
            <a:avLst/>
            <a:gdLst/>
            <a:ahLst/>
            <a:cxnLst/>
            <a:rect l="l" t="t" r="r" b="b"/>
            <a:pathLst>
              <a:path w="960462" h="960462">
                <a:moveTo>
                  <a:pt x="0" y="0"/>
                </a:moveTo>
                <a:lnTo>
                  <a:pt x="960462" y="0"/>
                </a:lnTo>
                <a:lnTo>
                  <a:pt x="960462" y="960462"/>
                </a:lnTo>
                <a:lnTo>
                  <a:pt x="0" y="9604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4068311" y="1870434"/>
            <a:ext cx="4064248" cy="537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2"/>
              </a:lnSpc>
              <a:spcBef>
                <a:spcPct val="0"/>
              </a:spcBef>
            </a:pPr>
            <a:r>
              <a:rPr lang="en-US" sz="3200" spc="-112">
                <a:solidFill>
                  <a:srgbClr val="252427"/>
                </a:solidFill>
                <a:latin typeface="Arial"/>
                <a:cs typeface="Arial"/>
              </a:rPr>
              <a:t>Nuestra </a:t>
            </a:r>
            <a:r>
              <a:rPr lang="en-US" sz="3200" spc="-112" err="1">
                <a:solidFill>
                  <a:srgbClr val="252427"/>
                </a:solidFill>
                <a:latin typeface="Arial"/>
                <a:cs typeface="Arial"/>
              </a:rPr>
              <a:t>misión</a:t>
            </a:r>
            <a:r>
              <a:rPr lang="en-US" sz="3200" spc="-112">
                <a:solidFill>
                  <a:srgbClr val="252427"/>
                </a:solidFill>
                <a:latin typeface="Arial"/>
                <a:cs typeface="Arial"/>
              </a:rPr>
              <a:t> es...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2836393" y="2787609"/>
            <a:ext cx="6530993" cy="16635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75000"/>
              </a:lnSpc>
              <a:spcBef>
                <a:spcPts val="100"/>
              </a:spcBef>
            </a:pP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Hacer que </a:t>
            </a:r>
            <a:r>
              <a:rPr lang="en-US" sz="4800" b="1" spc="-313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el</a:t>
            </a: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sz="4800" b="1" spc="-313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aprendizaje</a:t>
            </a: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 sea </a:t>
            </a:r>
            <a:r>
              <a:rPr lang="en-US" sz="4800" b="1" spc="-313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divertido</a:t>
            </a: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 y </a:t>
            </a:r>
            <a:r>
              <a:rPr lang="en-US" sz="4800" b="1" spc="-313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empoderador</a:t>
            </a: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 para </a:t>
            </a:r>
            <a:r>
              <a:rPr lang="en-US" sz="4800" b="1" spc="-313" err="1">
                <a:solidFill>
                  <a:srgbClr val="252427"/>
                </a:solidFill>
                <a:latin typeface="Arial"/>
                <a:ea typeface="+mn-lt"/>
                <a:cs typeface="Arial"/>
              </a:rPr>
              <a:t>todos</a:t>
            </a:r>
            <a:r>
              <a:rPr lang="en-US" sz="4800" b="1" spc="-313">
                <a:solidFill>
                  <a:srgbClr val="252427"/>
                </a:solidFill>
                <a:latin typeface="Arial"/>
                <a:ea typeface="+mn-lt"/>
                <a:cs typeface="Arial"/>
              </a:rPr>
              <a:t>.</a:t>
            </a:r>
            <a:endParaRPr lang="en-US" sz="4800" b="1" spc="-313">
              <a:solidFill>
                <a:srgbClr val="252427"/>
              </a:solidFill>
              <a:latin typeface="Arial"/>
              <a:cs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94B7F01-E0E8-0DC4-3B57-8A45AE7550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80000">
            <a:off x="8509913" y="499084"/>
            <a:ext cx="3832941" cy="2384878"/>
          </a:xfrm>
          <a:prstGeom prst="rect">
            <a:avLst/>
          </a:prstGeom>
        </p:spPr>
      </p:pic>
      <p:sp>
        <p:nvSpPr>
          <p:cNvPr id="16" name="Freeform 16"/>
          <p:cNvSpPr/>
          <p:nvPr/>
        </p:nvSpPr>
        <p:spPr>
          <a:xfrm rot="239421">
            <a:off x="10489661" y="2792070"/>
            <a:ext cx="1085557" cy="1085557"/>
          </a:xfrm>
          <a:custGeom>
            <a:avLst/>
            <a:gdLst/>
            <a:ahLst/>
            <a:cxnLst/>
            <a:rect l="l" t="t" r="r" b="b"/>
            <a:pathLst>
              <a:path w="1628336" h="1628336">
                <a:moveTo>
                  <a:pt x="0" y="0"/>
                </a:moveTo>
                <a:lnTo>
                  <a:pt x="1628336" y="0"/>
                </a:lnTo>
                <a:lnTo>
                  <a:pt x="1628336" y="1628336"/>
                </a:lnTo>
                <a:lnTo>
                  <a:pt x="0" y="162833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8E36B6A3-697B-244C-01D0-7F680420848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-600000">
            <a:off x="838873" y="2817162"/>
            <a:ext cx="2106227" cy="4549058"/>
          </a:xfrm>
          <a:prstGeom prst="rect">
            <a:avLst/>
          </a:prstGeom>
        </p:spPr>
      </p:pic>
      <p:sp>
        <p:nvSpPr>
          <p:cNvPr id="15" name="Freeform 15"/>
          <p:cNvSpPr/>
          <p:nvPr/>
        </p:nvSpPr>
        <p:spPr>
          <a:xfrm rot="20823592">
            <a:off x="555027" y="1922846"/>
            <a:ext cx="1284493" cy="1284493"/>
          </a:xfrm>
          <a:custGeom>
            <a:avLst/>
            <a:gdLst/>
            <a:ahLst/>
            <a:cxnLst/>
            <a:rect l="l" t="t" r="r" b="b"/>
            <a:pathLst>
              <a:path w="1926739" h="1926739">
                <a:moveTo>
                  <a:pt x="0" y="0"/>
                </a:moveTo>
                <a:lnTo>
                  <a:pt x="1926739" y="0"/>
                </a:lnTo>
                <a:lnTo>
                  <a:pt x="1926739" y="1926738"/>
                </a:lnTo>
                <a:lnTo>
                  <a:pt x="0" y="192673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838255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5C43D1F-AF31-F4B5-2D8B-FC95EED516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8723" y="934699"/>
            <a:ext cx="6086167" cy="4988603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869817" y="3638497"/>
            <a:ext cx="4744282" cy="2138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/>
              <a:t>Un </a:t>
            </a:r>
            <a:r>
              <a:rPr lang="en-US" err="1"/>
              <a:t>grupo</a:t>
            </a:r>
            <a:r>
              <a:rPr lang="en-US"/>
              <a:t> es </a:t>
            </a:r>
            <a:r>
              <a:rPr lang="en-US" err="1"/>
              <a:t>tu</a:t>
            </a:r>
            <a:r>
              <a:rPr lang="en-US"/>
              <a:t> </a:t>
            </a:r>
            <a:r>
              <a:rPr lang="en-US" err="1"/>
              <a:t>comunidad</a:t>
            </a:r>
            <a:r>
              <a:rPr lang="en-US"/>
              <a:t>: </a:t>
            </a:r>
            <a:r>
              <a:rPr lang="en-US" err="1"/>
              <a:t>tu</a:t>
            </a:r>
            <a:r>
              <a:rPr lang="en-US"/>
              <a:t> </a:t>
            </a:r>
            <a:r>
              <a:rPr lang="en-US" err="1"/>
              <a:t>salón</a:t>
            </a:r>
            <a:r>
              <a:rPr lang="en-US"/>
              <a:t> de </a:t>
            </a:r>
            <a:r>
              <a:rPr lang="en-US" err="1"/>
              <a:t>clases</a:t>
            </a:r>
            <a:r>
              <a:rPr lang="en-US"/>
              <a:t>,</a:t>
            </a:r>
            <a:br>
              <a:rPr lang="en-US"/>
            </a:br>
            <a:r>
              <a:rPr lang="en-US" err="1"/>
              <a:t>escuela</a:t>
            </a:r>
            <a:r>
              <a:rPr lang="en-US"/>
              <a:t>, club, o </a:t>
            </a:r>
            <a:r>
              <a:rPr lang="en-US" err="1"/>
              <a:t>incluso</a:t>
            </a:r>
            <a:r>
              <a:rPr lang="en-US"/>
              <a:t> </a:t>
            </a:r>
            <a:r>
              <a:rPr lang="en-US" err="1"/>
              <a:t>tus</a:t>
            </a:r>
            <a:r>
              <a:rPr lang="en-US"/>
              <a:t> amigos y </a:t>
            </a:r>
            <a:r>
              <a:rPr lang="en-US" err="1"/>
              <a:t>familiares</a:t>
            </a:r>
            <a:r>
              <a:rPr lang="en-US"/>
              <a:t>. Tú </a:t>
            </a:r>
            <a:r>
              <a:rPr lang="en-US" err="1"/>
              <a:t>tienes</a:t>
            </a:r>
            <a:r>
              <a:rPr lang="en-US"/>
              <a:t> </a:t>
            </a:r>
            <a:r>
              <a:rPr lang="en-US" err="1"/>
              <a:t>el</a:t>
            </a:r>
            <a:r>
              <a:rPr lang="en-US"/>
              <a:t> control de </a:t>
            </a:r>
            <a:r>
              <a:rPr lang="en-US" err="1"/>
              <a:t>quién</a:t>
            </a:r>
            <a:r>
              <a:rPr lang="en-US"/>
              <a:t> </a:t>
            </a:r>
            <a:r>
              <a:rPr lang="en-US" err="1"/>
              <a:t>puede</a:t>
            </a:r>
            <a:r>
              <a:rPr lang="en-US"/>
              <a:t> </a:t>
            </a:r>
            <a:r>
              <a:rPr lang="en-US" err="1"/>
              <a:t>unirse</a:t>
            </a:r>
            <a:r>
              <a:rPr lang="en-US"/>
              <a:t>. Permite </a:t>
            </a:r>
            <a:r>
              <a:rPr lang="en-US" err="1"/>
              <a:t>el</a:t>
            </a:r>
            <a:r>
              <a:rPr lang="en-US"/>
              <a:t> </a:t>
            </a:r>
            <a:r>
              <a:rPr lang="en-US" err="1"/>
              <a:t>acceso</a:t>
            </a:r>
            <a:r>
              <a:rPr lang="en-US"/>
              <a:t> </a:t>
            </a:r>
            <a:r>
              <a:rPr lang="en-US" err="1"/>
              <a:t>basado</a:t>
            </a:r>
            <a:r>
              <a:rPr lang="en-US"/>
              <a:t> </a:t>
            </a:r>
            <a:r>
              <a:rPr lang="en-US" err="1"/>
              <a:t>en</a:t>
            </a:r>
            <a:r>
              <a:rPr lang="en-US"/>
              <a:t> </a:t>
            </a:r>
            <a:r>
              <a:rPr lang="en-US" err="1"/>
              <a:t>el</a:t>
            </a:r>
            <a:r>
              <a:rPr lang="en-US"/>
              <a:t> </a:t>
            </a:r>
            <a:r>
              <a:rPr lang="en-US" err="1"/>
              <a:t>dominio</a:t>
            </a:r>
            <a:r>
              <a:rPr lang="en-US"/>
              <a:t> de</a:t>
            </a:r>
            <a:br>
              <a:rPr lang="en-US"/>
            </a:br>
            <a:r>
              <a:rPr lang="en-US" err="1"/>
              <a:t>correo</a:t>
            </a:r>
            <a:r>
              <a:rPr lang="en-US"/>
              <a:t> </a:t>
            </a:r>
            <a:r>
              <a:rPr lang="en-US" err="1"/>
              <a:t>electrónico</a:t>
            </a:r>
            <a:r>
              <a:rPr lang="en-US"/>
              <a:t> de </a:t>
            </a:r>
            <a:r>
              <a:rPr lang="en-US" err="1"/>
              <a:t>tu</a:t>
            </a:r>
            <a:r>
              <a:rPr lang="en-US"/>
              <a:t> </a:t>
            </a:r>
            <a:r>
              <a:rPr lang="en-US" err="1"/>
              <a:t>escuela</a:t>
            </a:r>
            <a:r>
              <a:rPr lang="en-US"/>
              <a:t>, </a:t>
            </a:r>
            <a:r>
              <a:rPr lang="en-US" err="1"/>
              <a:t>conectando</a:t>
            </a:r>
            <a:br>
              <a:rPr lang="en-US"/>
            </a:br>
            <a:r>
              <a:rPr lang="en-US"/>
              <a:t>con Google Classroom o </a:t>
            </a:r>
            <a:r>
              <a:rPr lang="en-US" err="1"/>
              <a:t>aprobando</a:t>
            </a:r>
            <a:br>
              <a:rPr lang="en-US"/>
            </a:br>
            <a:r>
              <a:rPr lang="en-US" err="1"/>
              <a:t>individualmente</a:t>
            </a:r>
            <a:r>
              <a:rPr lang="en-US"/>
              <a:t> a </a:t>
            </a:r>
            <a:r>
              <a:rPr lang="en-US" err="1"/>
              <a:t>los</a:t>
            </a:r>
            <a:r>
              <a:rPr lang="en-US"/>
              <a:t> </a:t>
            </a:r>
            <a:r>
              <a:rPr lang="en-US" err="1">
                <a:ea typeface="+mn-lt"/>
                <a:cs typeface="+mn-lt"/>
              </a:rPr>
              <a:t>alumnos</a:t>
            </a:r>
            <a:r>
              <a:rPr lang="en-US">
                <a:ea typeface="+mn-lt"/>
                <a:cs typeface="+mn-lt"/>
              </a:rPr>
              <a:t> </a:t>
            </a:r>
            <a:r>
              <a:rPr lang="en-US"/>
              <a:t>de </a:t>
            </a:r>
            <a:r>
              <a:rPr lang="en-US" err="1"/>
              <a:t>manera</a:t>
            </a:r>
            <a:r>
              <a:rPr lang="en-US"/>
              <a:t> </a:t>
            </a:r>
            <a:r>
              <a:rPr lang="en-US" err="1"/>
              <a:t>única</a:t>
            </a:r>
            <a:r>
              <a:rPr lang="en-US"/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9816" y="1661035"/>
            <a:ext cx="4094420" cy="1885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59"/>
              </a:lnSpc>
            </a:pPr>
            <a:r>
              <a:rPr lang="en-US" sz="8200" b="1" spc="-411">
                <a:solidFill>
                  <a:srgbClr val="252427"/>
                </a:solidFill>
                <a:latin typeface="Arial"/>
                <a:ea typeface="+mn-lt"/>
                <a:cs typeface="Arial"/>
              </a:rPr>
              <a:t>¡Crea un Grupo!</a:t>
            </a:r>
            <a:endParaRPr lang="en-US">
              <a:cs typeface="Calibri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69816" y="1093322"/>
            <a:ext cx="1663331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09"/>
              </a:lnSpc>
            </a:pPr>
            <a:r>
              <a:rPr lang="en-US" sz="2800" spc="-133">
                <a:solidFill>
                  <a:srgbClr val="252427"/>
                </a:solidFill>
                <a:latin typeface="Arial"/>
                <a:cs typeface="Arial"/>
              </a:rPr>
              <a:t>Paso 1:</a:t>
            </a:r>
          </a:p>
        </p:txBody>
      </p:sp>
    </p:spTree>
    <p:extLst>
      <p:ext uri="{BB962C8B-B14F-4D97-AF65-F5344CB8AC3E}">
        <p14:creationId xmlns:p14="http://schemas.microsoft.com/office/powerpoint/2010/main" val="410200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970C7AA2-FC46-19C2-6C23-333F08BB7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400" y="610758"/>
            <a:ext cx="4775199" cy="564467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876330" y="3683345"/>
            <a:ext cx="5094396" cy="1202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Una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pregunta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, idea,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experimento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, debate o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preguntas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detonadoras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: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motiva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tu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comunidad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para que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inicie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la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conversación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. Tu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comunidad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responderá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con videos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creativos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, breves y super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divertidos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.</a:t>
            </a:r>
            <a:endParaRPr lang="en-US" sz="1650"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76330" y="1771500"/>
            <a:ext cx="5422291" cy="16570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75000"/>
              </a:lnSpc>
              <a:spcBef>
                <a:spcPts val="100"/>
              </a:spcBef>
            </a:pPr>
            <a: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  <a:t>¡</a:t>
            </a:r>
            <a:r>
              <a:rPr lang="en-US" sz="4800" b="1" spc="-300" err="1">
                <a:solidFill>
                  <a:srgbClr val="252427"/>
                </a:solidFill>
                <a:latin typeface="Arial"/>
                <a:cs typeface="Arial"/>
              </a:rPr>
              <a:t>Empieza</a:t>
            </a:r>
            <a: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  <a:t> la</a:t>
            </a:r>
            <a:b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4800" b="1" spc="-300" err="1">
                <a:solidFill>
                  <a:srgbClr val="252427"/>
                </a:solidFill>
                <a:latin typeface="Arial"/>
                <a:cs typeface="Arial"/>
              </a:rPr>
              <a:t>discusión</a:t>
            </a:r>
            <a: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4800" b="1" spc="-300" err="1">
                <a:solidFill>
                  <a:srgbClr val="252427"/>
                </a:solidFill>
                <a:latin typeface="Arial"/>
                <a:cs typeface="Arial"/>
              </a:rPr>
              <a:t>añadiendo</a:t>
            </a:r>
            <a:b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  <a:t>un </a:t>
            </a:r>
            <a:r>
              <a:rPr lang="en-US" sz="4800" b="1" spc="-300" err="1">
                <a:solidFill>
                  <a:srgbClr val="252427"/>
                </a:solidFill>
                <a:latin typeface="Arial"/>
                <a:cs typeface="Arial"/>
              </a:rPr>
              <a:t>tema</a:t>
            </a:r>
            <a:r>
              <a:rPr lang="en-US" sz="4800" b="1" spc="-300">
                <a:solidFill>
                  <a:srgbClr val="252427"/>
                </a:solidFill>
                <a:latin typeface="Arial"/>
                <a:cs typeface="Arial"/>
              </a:rPr>
              <a:t>!</a:t>
            </a:r>
            <a:endParaRPr lang="en-US" sz="4800">
              <a:latin typeface="Arial"/>
              <a:cs typeface="Arial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76329" y="1346200"/>
            <a:ext cx="1663331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09"/>
              </a:lnSpc>
            </a:pPr>
            <a:r>
              <a:rPr lang="en-US" sz="3300" spc="-133">
                <a:solidFill>
                  <a:srgbClr val="252427"/>
                </a:solidFill>
                <a:latin typeface="Arial"/>
                <a:cs typeface="Arial"/>
              </a:rPr>
              <a:t>Paso 2:</a:t>
            </a:r>
          </a:p>
        </p:txBody>
      </p:sp>
    </p:spTree>
    <p:extLst>
      <p:ext uri="{BB962C8B-B14F-4D97-AF65-F5344CB8AC3E}">
        <p14:creationId xmlns:p14="http://schemas.microsoft.com/office/powerpoint/2010/main" val="924383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EFD3C26-4A4E-2F50-AD0E-44E9C7C35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626" y="691908"/>
            <a:ext cx="5438877" cy="5547925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876330" y="4579480"/>
            <a:ext cx="4786003" cy="8958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Tu comunidad graba y comparte videos para aprender unos de otros, viendo, comentando y respondiendo a sus compañeros.</a:t>
            </a:r>
            <a:endParaRPr lang="en-US" sz="1650">
              <a:latin typeface="Arial"/>
              <a:cs typeface="Arial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76329" y="1895406"/>
            <a:ext cx="5402030" cy="2263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75000"/>
              </a:lnSpc>
              <a:spcBef>
                <a:spcPts val="100"/>
              </a:spcBef>
            </a:pP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¡</a:t>
            </a: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Inicia</a:t>
            </a: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 la </a:t>
            </a: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discusión</a:t>
            </a:r>
            <a:b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con la </a:t>
            </a: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creación</a:t>
            </a: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 y </a:t>
            </a:r>
            <a:br>
              <a:rPr lang="en-US"/>
            </a:b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participación</a:t>
            </a: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 de </a:t>
            </a:r>
            <a:br>
              <a:rPr lang="en-US"/>
            </a:b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los</a:t>
            </a: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4900" b="1" spc="-246" err="1">
                <a:solidFill>
                  <a:srgbClr val="252427"/>
                </a:solidFill>
                <a:latin typeface="Arial"/>
                <a:cs typeface="Arial"/>
              </a:rPr>
              <a:t>estudiantes</a:t>
            </a:r>
            <a:r>
              <a:rPr lang="en-US" sz="4900" b="1" spc="-246">
                <a:solidFill>
                  <a:srgbClr val="252427"/>
                </a:solidFill>
                <a:latin typeface="Arial"/>
                <a:cs typeface="Arial"/>
              </a:rPr>
              <a:t>!</a:t>
            </a:r>
            <a:endParaRPr lang="en-US" sz="4900">
              <a:latin typeface="Arial"/>
              <a:cs typeface="Arial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76329" y="1415470"/>
            <a:ext cx="1663331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09"/>
              </a:lnSpc>
            </a:pPr>
            <a:r>
              <a:rPr lang="en-US" sz="3300" spc="-133">
                <a:solidFill>
                  <a:srgbClr val="252427"/>
                </a:solidFill>
                <a:latin typeface="Arial"/>
                <a:cs typeface="Arial"/>
              </a:rPr>
              <a:t>Paso 3:</a:t>
            </a:r>
          </a:p>
        </p:txBody>
      </p:sp>
    </p:spTree>
    <p:extLst>
      <p:ext uri="{BB962C8B-B14F-4D97-AF65-F5344CB8AC3E}">
        <p14:creationId xmlns:p14="http://schemas.microsoft.com/office/powerpoint/2010/main" val="558788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5F56A5D-2E06-59AD-EA74-ECCFBC19D6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24" t="-419" r="7034" b="32685"/>
          <a:stretch/>
        </p:blipFill>
        <p:spPr>
          <a:xfrm>
            <a:off x="6784623" y="3374843"/>
            <a:ext cx="4360793" cy="2455323"/>
          </a:xfrm>
          <a:prstGeom prst="roundRect">
            <a:avLst>
              <a:gd name="adj" fmla="val 9728"/>
            </a:avLst>
          </a:prstGeom>
        </p:spPr>
      </p:pic>
      <p:grpSp>
        <p:nvGrpSpPr>
          <p:cNvPr id="5" name="Group 5"/>
          <p:cNvGrpSpPr/>
          <p:nvPr/>
        </p:nvGrpSpPr>
        <p:grpSpPr>
          <a:xfrm>
            <a:off x="11204809" y="6283042"/>
            <a:ext cx="716947" cy="319896"/>
            <a:chOff x="0" y="0"/>
            <a:chExt cx="1433895" cy="63979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4166" cy="639791"/>
            </a:xfrm>
            <a:custGeom>
              <a:avLst/>
              <a:gdLst/>
              <a:ahLst/>
              <a:cxnLst/>
              <a:rect l="l" t="t" r="r" b="b"/>
              <a:pathLst>
                <a:path w="634166" h="639791">
                  <a:moveTo>
                    <a:pt x="0" y="0"/>
                  </a:moveTo>
                  <a:lnTo>
                    <a:pt x="634166" y="0"/>
                  </a:lnTo>
                  <a:lnTo>
                    <a:pt x="634166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52735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797796" y="0"/>
              <a:ext cx="636099" cy="639791"/>
            </a:xfrm>
            <a:custGeom>
              <a:avLst/>
              <a:gdLst/>
              <a:ahLst/>
              <a:cxnLst/>
              <a:rect l="l" t="t" r="r" b="b"/>
              <a:pathLst>
                <a:path w="636099" h="639791">
                  <a:moveTo>
                    <a:pt x="0" y="0"/>
                  </a:moveTo>
                  <a:lnTo>
                    <a:pt x="636099" y="0"/>
                  </a:lnTo>
                  <a:lnTo>
                    <a:pt x="636099" y="639791"/>
                  </a:lnTo>
                  <a:lnTo>
                    <a:pt x="0" y="639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78059" r="-355635" b="-77889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2142986" y="5886367"/>
            <a:ext cx="1821057" cy="322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0"/>
              </a:lnSpc>
            </a:pPr>
            <a:r>
              <a:rPr lang="en-US" sz="900" spc="-40">
                <a:solidFill>
                  <a:srgbClr val="000DFF"/>
                </a:solidFill>
                <a:latin typeface="Arial"/>
                <a:ea typeface="+mn-lt"/>
                <a:cs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 un tema usando 'Topic Copilot'​</a:t>
            </a:r>
            <a:endParaRPr lang="en-US" sz="900" spc="-40">
              <a:solidFill>
                <a:srgbClr val="000DFF"/>
              </a:solidFill>
              <a:latin typeface="Arial"/>
              <a:cs typeface="Arial"/>
            </a:endParaRPr>
          </a:p>
          <a:p>
            <a:pPr algn="ctr">
              <a:lnSpc>
                <a:spcPts val="1310"/>
              </a:lnSpc>
              <a:spcBef>
                <a:spcPct val="0"/>
              </a:spcBef>
            </a:pPr>
            <a:r>
              <a:rPr lang="en-US" sz="900" spc="-40">
                <a:latin typeface="Arial"/>
                <a:ea typeface="+mn-lt"/>
                <a:cs typeface="Arial"/>
              </a:rPr>
              <a:t>– Centro de </a:t>
            </a:r>
            <a:r>
              <a:rPr lang="en-US" sz="900" spc="-40" err="1">
                <a:latin typeface="Arial"/>
                <a:ea typeface="+mn-lt"/>
                <a:cs typeface="Arial"/>
              </a:rPr>
              <a:t>ayuda</a:t>
            </a:r>
            <a:r>
              <a:rPr lang="en-US" sz="900" spc="-40">
                <a:latin typeface="Arial"/>
                <a:ea typeface="+mn-lt"/>
                <a:cs typeface="Arial"/>
              </a:rPr>
              <a:t> Flip</a:t>
            </a:r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879672" y="819499"/>
            <a:ext cx="7905672" cy="1185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20"/>
              </a:lnSpc>
            </a:pPr>
            <a:r>
              <a:rPr lang="en-US" sz="4650" b="1" spc="-233">
                <a:solidFill>
                  <a:srgbClr val="252427"/>
                </a:solidFill>
                <a:latin typeface="Arial"/>
                <a:cs typeface="Arial"/>
              </a:rPr>
              <a:t>Crea y comparte hoy, </a:t>
            </a:r>
            <a:br>
              <a:rPr lang="en-US" sz="4650" b="1" spc="-233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4650" b="1" spc="-233">
                <a:solidFill>
                  <a:srgbClr val="252427"/>
                </a:solidFill>
                <a:latin typeface="Arial"/>
                <a:cs typeface="Arial"/>
              </a:rPr>
              <a:t>obtén respuestas mañana</a:t>
            </a:r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879671" y="2266511"/>
            <a:ext cx="4515578" cy="894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Topic Copilot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está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aquí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para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ayudarte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generar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rápidamente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ideas para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fomentar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una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discusión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significativa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con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tus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e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studiantes.</a:t>
            </a:r>
            <a:endParaRPr lang="en-US" sz="1650" err="1">
              <a:latin typeface="Arial"/>
              <a:cs typeface="Arial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783859" y="2279537"/>
            <a:ext cx="4696290" cy="894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69"/>
              </a:lnSpc>
              <a:spcBef>
                <a:spcPct val="0"/>
              </a:spcBef>
            </a:pP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También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puedes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encontrar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temas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enriquecedores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listos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para ser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usados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en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nuestra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</a:t>
            </a: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Biblioteca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 del</a:t>
            </a:r>
            <a:br>
              <a:rPr lang="en-US" sz="1650">
                <a:solidFill>
                  <a:srgbClr val="252427"/>
                </a:solidFill>
                <a:latin typeface="Arial"/>
                <a:cs typeface="Arial"/>
              </a:rPr>
            </a:br>
            <a:r>
              <a:rPr lang="en-US" sz="1650" err="1">
                <a:solidFill>
                  <a:srgbClr val="252427"/>
                </a:solidFill>
                <a:latin typeface="Arial"/>
                <a:cs typeface="Arial"/>
              </a:rPr>
              <a:t>Descubrimiento</a:t>
            </a:r>
            <a:r>
              <a:rPr lang="en-US" sz="1650">
                <a:solidFill>
                  <a:srgbClr val="252427"/>
                </a:solidFill>
                <a:latin typeface="Arial"/>
                <a:cs typeface="Arial"/>
              </a:rPr>
              <a:t>.</a:t>
            </a:r>
            <a:endParaRPr lang="en-US" sz="1650">
              <a:latin typeface="Arial"/>
              <a:cs typeface="Arial"/>
            </a:endParaRPr>
          </a:p>
        </p:txBody>
      </p:sp>
      <p:pic>
        <p:nvPicPr>
          <p:cNvPr id="24" name="Picture 23" descr="A black text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24DEE4E8-F612-99E4-DDCB-0F1026C306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1" y="3361817"/>
            <a:ext cx="4338995" cy="2440685"/>
          </a:xfrm>
          <a:prstGeom prst="roundRect">
            <a:avLst>
              <a:gd name="adj" fmla="val 8896"/>
            </a:avLst>
          </a:prstGeom>
        </p:spPr>
      </p:pic>
      <p:grpSp>
        <p:nvGrpSpPr>
          <p:cNvPr id="11" name="Group 11"/>
          <p:cNvGrpSpPr/>
          <p:nvPr/>
        </p:nvGrpSpPr>
        <p:grpSpPr>
          <a:xfrm>
            <a:off x="4598493" y="4626130"/>
            <a:ext cx="1709041" cy="1643835"/>
            <a:chOff x="0" y="0"/>
            <a:chExt cx="881170" cy="84755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81170" cy="847550"/>
            </a:xfrm>
            <a:custGeom>
              <a:avLst/>
              <a:gdLst/>
              <a:ahLst/>
              <a:cxnLst/>
              <a:rect l="l" t="t" r="r" b="b"/>
              <a:pathLst>
                <a:path w="881170" h="847550">
                  <a:moveTo>
                    <a:pt x="154019" y="0"/>
                  </a:moveTo>
                  <a:lnTo>
                    <a:pt x="727150" y="0"/>
                  </a:lnTo>
                  <a:cubicBezTo>
                    <a:pt x="767999" y="0"/>
                    <a:pt x="807174" y="16227"/>
                    <a:pt x="836059" y="45111"/>
                  </a:cubicBezTo>
                  <a:cubicBezTo>
                    <a:pt x="864943" y="73995"/>
                    <a:pt x="881170" y="113171"/>
                    <a:pt x="881170" y="154019"/>
                  </a:cubicBezTo>
                  <a:lnTo>
                    <a:pt x="881170" y="693531"/>
                  </a:lnTo>
                  <a:cubicBezTo>
                    <a:pt x="881170" y="734380"/>
                    <a:pt x="864943" y="773555"/>
                    <a:pt x="836059" y="802439"/>
                  </a:cubicBezTo>
                  <a:cubicBezTo>
                    <a:pt x="807174" y="831323"/>
                    <a:pt x="767999" y="847550"/>
                    <a:pt x="727150" y="847550"/>
                  </a:cubicBezTo>
                  <a:lnTo>
                    <a:pt x="154019" y="847550"/>
                  </a:lnTo>
                  <a:cubicBezTo>
                    <a:pt x="113171" y="847550"/>
                    <a:pt x="73995" y="831323"/>
                    <a:pt x="45111" y="802439"/>
                  </a:cubicBezTo>
                  <a:cubicBezTo>
                    <a:pt x="16227" y="773555"/>
                    <a:pt x="0" y="734380"/>
                    <a:pt x="0" y="693531"/>
                  </a:cubicBezTo>
                  <a:lnTo>
                    <a:pt x="0" y="154019"/>
                  </a:lnTo>
                  <a:cubicBezTo>
                    <a:pt x="0" y="113171"/>
                    <a:pt x="16227" y="73995"/>
                    <a:pt x="45111" y="45111"/>
                  </a:cubicBezTo>
                  <a:cubicBezTo>
                    <a:pt x="73995" y="16227"/>
                    <a:pt x="113171" y="0"/>
                    <a:pt x="1540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104775"/>
              <a:ext cx="812800" cy="917575"/>
            </a:xfrm>
            <a:prstGeom prst="rect">
              <a:avLst/>
            </a:prstGeom>
          </p:spPr>
          <p:txBody>
            <a:bodyPr lIns="42127" tIns="42127" rIns="42127" bIns="42127" rtlCol="0" anchor="ctr"/>
            <a:lstStyle/>
            <a:p>
              <a:pPr algn="ctr">
                <a:lnSpc>
                  <a:spcPts val="2232"/>
                </a:lnSpc>
              </a:pPr>
              <a:endParaRPr sz="80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4721474" y="4716509"/>
            <a:ext cx="1463077" cy="1463077"/>
            <a:chOff x="0" y="0"/>
            <a:chExt cx="2926155" cy="292615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926155" cy="2926155"/>
            </a:xfrm>
            <a:custGeom>
              <a:avLst/>
              <a:gdLst/>
              <a:ahLst/>
              <a:cxnLst/>
              <a:rect l="l" t="t" r="r" b="b"/>
              <a:pathLst>
                <a:path w="2926155" h="2926155">
                  <a:moveTo>
                    <a:pt x="0" y="0"/>
                  </a:moveTo>
                  <a:lnTo>
                    <a:pt x="2926155" y="0"/>
                  </a:lnTo>
                  <a:lnTo>
                    <a:pt x="2926155" y="2926155"/>
                  </a:lnTo>
                  <a:lnTo>
                    <a:pt x="0" y="29261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1602491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2E9CB8"/>
      </a:accent2>
      <a:accent3>
        <a:srgbClr val="C80724"/>
      </a:accent3>
      <a:accent4>
        <a:srgbClr val="E97132"/>
      </a:accent4>
      <a:accent5>
        <a:srgbClr val="196B24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1437</Words>
  <Application>Microsoft Office PowerPoint</Application>
  <PresentationFormat>Widescreen</PresentationFormat>
  <Paragraphs>304</Paragraphs>
  <Slides>14</Slides>
  <Notes>14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Adam Parker Goldberg</cp:lastModifiedBy>
  <cp:revision>2</cp:revision>
  <dcterms:created xsi:type="dcterms:W3CDTF">2023-06-05T17:29:44Z</dcterms:created>
  <dcterms:modified xsi:type="dcterms:W3CDTF">2023-06-22T17:30:35Z</dcterms:modified>
</cp:coreProperties>
</file>