
<file path=[Content_Types].xml><?xml version="1.0" encoding="utf-8"?>
<Types xmlns="http://schemas.openxmlformats.org/package/2006/content-types">
  <Default Extension="fntdata" ContentType="application/x-fontdata"/>
  <Default Extension="gif" ContentType="image/gif"/>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9" r:id="rId11"/>
    <p:sldId id="265" r:id="rId12"/>
    <p:sldId id="266" r:id="rId13"/>
    <p:sldId id="267" r:id="rId14"/>
    <p:sldId id="268" r:id="rId15"/>
  </p:sldIdLst>
  <p:sldSz cx="18288000" cy="10287000"/>
  <p:notesSz cx="6858000" cy="9144000"/>
  <p:embeddedFontLst>
    <p:embeddedFont>
      <p:font typeface="Arial Black" panose="020B0A04020102020204" pitchFamily="34" charset="0"/>
      <p:bold r:id="rId17"/>
    </p:embeddedFont>
    <p:embeddedFont>
      <p:font typeface="Calibri" panose="020F0502020204030204" pitchFamily="34" charset="0"/>
      <p:regular r:id="rId18"/>
      <p:bold r:id="rId19"/>
      <p:italic r:id="rId20"/>
      <p:boldItalic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Flip: Community Guides our Mission" id="{B465EA67-B958-2149-9334-8463AA608523}">
          <p14:sldIdLst>
            <p14:sldId id="256"/>
            <p14:sldId id="257"/>
            <p14:sldId id="258"/>
            <p14:sldId id="259"/>
            <p14:sldId id="260"/>
          </p14:sldIdLst>
        </p14:section>
        <p14:section name="Foster Social Learning" id="{795C06AA-6842-E44D-A26C-A12B08BF9329}">
          <p14:sldIdLst>
            <p14:sldId id="261"/>
            <p14:sldId id="262"/>
            <p14:sldId id="263"/>
            <p14:sldId id="264"/>
            <p14:sldId id="269"/>
          </p14:sldIdLst>
        </p14:section>
        <p14:section name="Find Inspiration" id="{54674962-B357-DC47-9E1C-1F79C2A26CD0}">
          <p14:sldIdLst>
            <p14:sldId id="265"/>
            <p14:sldId id="266"/>
            <p14:sldId id="267"/>
            <p14:sldId id="26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D9EE"/>
    <a:srgbClr val="3F2ED2"/>
    <a:srgbClr val="D441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4273D6-4F72-906C-4712-0AA48F8C2FBA}" v="176" dt="2023-06-08T17:14:25.923"/>
    <p1510:client id="{039F7775-F770-864F-B964-6B32F3893235}" v="72" dt="2023-06-06T16:52:45.181"/>
    <p1510:client id="{D3CA3539-B817-0B84-3EB2-72CA359B34AB}" v="514" dt="2023-06-05T19:49:16.5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94"/>
  </p:normalViewPr>
  <p:slideViewPr>
    <p:cSldViewPr snapToGrid="0">
      <p:cViewPr varScale="1">
        <p:scale>
          <a:sx n="69" d="100"/>
          <a:sy n="69" d="100"/>
        </p:scale>
        <p:origin x="256" y="5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CEE8FA-DF8C-2D4F-AA8D-3310A739F720}" type="datetimeFigureOut">
              <a:rPr lang="en-US" smtClean="0"/>
              <a:t>6/22/2023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551482-D3A8-FC43-A70A-891BD57E4408}" type="slidenum">
              <a:rPr lang="en-US" smtClean="0"/>
              <a:t>‹#›</a:t>
            </a:fld>
            <a:endParaRPr lang="en-US"/>
          </a:p>
        </p:txBody>
      </p:sp>
    </p:spTree>
    <p:extLst>
      <p:ext uri="{BB962C8B-B14F-4D97-AF65-F5344CB8AC3E}">
        <p14:creationId xmlns:p14="http://schemas.microsoft.com/office/powerpoint/2010/main" val="31058429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twitter.com/MicrosoftFlip" TargetMode="External"/><Relationship Id="rId7" Type="http://schemas.openxmlformats.org/officeDocument/2006/relationships/hyperlink" Target="https://www.facebook.com/Microsoftflip/"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www.linkedin.com/company/microsoftflip/" TargetMode="External"/><Relationship Id="rId5" Type="http://schemas.openxmlformats.org/officeDocument/2006/relationships/hyperlink" Target="https://www.youtube.com/microsoftflip" TargetMode="External"/><Relationship Id="rId4" Type="http://schemas.openxmlformats.org/officeDocument/2006/relationships/hyperlink" Target="https://www.instagram.com/microsoftflip/"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help.flip.com/hc/en-us/articles/360052591113-Create-a-group-or-topic"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a:solidFill>
                  <a:srgbClr val="000000"/>
                </a:solidFill>
                <a:effectLst/>
                <a:latin typeface="Arial" panose="020B0604020202020204" pitchFamily="34" charset="0"/>
                <a:cs typeface="Arial" panose="020B0604020202020204" pitchFamily="34" charset="0"/>
              </a:rPr>
              <a:t>Throughout the deck, we have ideas as well as links to addition resources here in speaker notes! You don’t need to show this slide during your session.</a:t>
            </a:r>
            <a:r>
              <a:rPr lang="en-US" b="0" i="0">
                <a:solidFill>
                  <a:srgbClr val="000000"/>
                </a:solidFill>
                <a:effectLst/>
                <a:latin typeface="Arial" panose="020B0604020202020204" pitchFamily="34" charset="0"/>
                <a:cs typeface="Arial" panose="020B0604020202020204" pitchFamily="34" charset="0"/>
              </a:rPr>
              <a:t>​</a:t>
            </a:r>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D3551482-D3A8-FC43-A70A-891BD57E4408}" type="slidenum">
              <a:rPr lang="en-US" smtClean="0"/>
              <a:t>1</a:t>
            </a:fld>
            <a:endParaRPr lang="en-US"/>
          </a:p>
        </p:txBody>
      </p:sp>
    </p:spTree>
    <p:extLst>
      <p:ext uri="{BB962C8B-B14F-4D97-AF65-F5344CB8AC3E}">
        <p14:creationId xmlns:p14="http://schemas.microsoft.com/office/powerpoint/2010/main" val="1233425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endParaRPr lang="en-US" b="0" i="0" dirty="0">
              <a:solidFill>
                <a:srgbClr val="000000"/>
              </a:solidFill>
              <a:effectLst/>
              <a:latin typeface="Arial" panose="020B060402020202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D3551482-D3A8-FC43-A70A-891BD57E4408}" type="slidenum">
              <a:rPr lang="en-US" smtClean="0"/>
              <a:t>10</a:t>
            </a:fld>
            <a:endParaRPr lang="en-US"/>
          </a:p>
        </p:txBody>
      </p:sp>
    </p:spTree>
    <p:extLst>
      <p:ext uri="{BB962C8B-B14F-4D97-AF65-F5344CB8AC3E}">
        <p14:creationId xmlns:p14="http://schemas.microsoft.com/office/powerpoint/2010/main" val="125425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1" i="0" u="none" strike="noStrike">
                <a:solidFill>
                  <a:srgbClr val="000000"/>
                </a:solidFill>
                <a:effectLst/>
                <a:latin typeface="Arial" panose="020B0604020202020204" pitchFamily="34" charset="0"/>
                <a:cs typeface="Arial" panose="020B0604020202020204" pitchFamily="34" charset="0"/>
              </a:rPr>
              <a:t>Sharing the Slide</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cs typeface="Arial" panose="020B0604020202020204" pitchFamily="34" charset="0"/>
              </a:rPr>
              <a:t>As </a:t>
            </a:r>
            <a:r>
              <a:rPr lang="en-US" b="0" i="0" u="none" strike="noStrike" err="1">
                <a:solidFill>
                  <a:srgbClr val="000000"/>
                </a:solidFill>
                <a:effectLst/>
                <a:latin typeface="Arial" panose="020B0604020202020204" pitchFamily="34" charset="0"/>
                <a:cs typeface="Arial" panose="020B0604020202020204" pitchFamily="34" charset="0"/>
              </a:rPr>
              <a:t>Jornea</a:t>
            </a:r>
            <a:r>
              <a:rPr lang="en-US" b="0" i="0" u="none" strike="noStrike">
                <a:solidFill>
                  <a:srgbClr val="000000"/>
                </a:solidFill>
                <a:effectLst/>
                <a:latin typeface="Arial" panose="020B0604020202020204" pitchFamily="34" charset="0"/>
                <a:cs typeface="Arial" panose="020B0604020202020204" pitchFamily="34" charset="0"/>
              </a:rPr>
              <a:t> says, ”If you can think it, you can Flip it!” There are myriad ways educators, students, and families share on Flip across ages, subjects, and around the world! </a:t>
            </a:r>
            <a:r>
              <a:rPr lang="en-US" b="0" i="0">
                <a:solidFill>
                  <a:srgbClr val="000000"/>
                </a:solidFill>
                <a:effectLst/>
                <a:latin typeface="Arial" panose="020B0604020202020204" pitchFamily="34" charset="0"/>
                <a:cs typeface="Arial" panose="020B0604020202020204" pitchFamily="34" charset="0"/>
              </a:rPr>
              <a:t>​</a:t>
            </a:r>
            <a:br>
              <a:rPr lang="en-US" b="0" i="0">
                <a:solidFill>
                  <a:srgbClr val="000000"/>
                </a:solidFill>
                <a:effectLst/>
                <a:latin typeface="Arial" panose="020B0604020202020204" pitchFamily="34" charset="0"/>
                <a:cs typeface="Arial" panose="020B0604020202020204" pitchFamily="34" charset="0"/>
              </a:rPr>
            </a:b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cs typeface="Arial" panose="020B0604020202020204" pitchFamily="34" charset="0"/>
              </a:rPr>
              <a:t>For inspiration, check out the Discovery Library right inside Flip. These topics are all community created and used experiencing incredible engagement and creative responses.</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D3551482-D3A8-FC43-A70A-891BD57E4408}" type="slidenum">
              <a:rPr lang="en-US" smtClean="0"/>
              <a:t>11</a:t>
            </a:fld>
            <a:endParaRPr lang="en-US"/>
          </a:p>
        </p:txBody>
      </p:sp>
    </p:spTree>
    <p:extLst>
      <p:ext uri="{BB962C8B-B14F-4D97-AF65-F5344CB8AC3E}">
        <p14:creationId xmlns:p14="http://schemas.microsoft.com/office/powerpoint/2010/main" val="2714475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1" i="0" u="none" strike="noStrike">
                <a:solidFill>
                  <a:srgbClr val="000000"/>
                </a:solidFill>
                <a:effectLst/>
                <a:latin typeface="Arial" panose="020B0604020202020204" pitchFamily="34" charset="0"/>
                <a:cs typeface="Arial" panose="020B0604020202020204" pitchFamily="34" charset="0"/>
              </a:rPr>
              <a:t>Sharing the Slide</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cs typeface="Arial" panose="020B0604020202020204" pitchFamily="34" charset="0"/>
              </a:rPr>
              <a:t>Find answers to your questions and get in touch with the Flip Team at </a:t>
            </a:r>
            <a:r>
              <a:rPr lang="en-US" b="1" i="0" u="none" strike="noStrike" err="1">
                <a:solidFill>
                  <a:srgbClr val="000000"/>
                </a:solidFill>
                <a:effectLst/>
                <a:latin typeface="Arial" panose="020B0604020202020204" pitchFamily="34" charset="0"/>
                <a:cs typeface="Arial" panose="020B0604020202020204" pitchFamily="34" charset="0"/>
              </a:rPr>
              <a:t>help.flip.com</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D3551482-D3A8-FC43-A70A-891BD57E4408}" type="slidenum">
              <a:rPr lang="en-US" smtClean="0"/>
              <a:t>12</a:t>
            </a:fld>
            <a:endParaRPr lang="en-US"/>
          </a:p>
        </p:txBody>
      </p:sp>
    </p:spTree>
    <p:extLst>
      <p:ext uri="{BB962C8B-B14F-4D97-AF65-F5344CB8AC3E}">
        <p14:creationId xmlns:p14="http://schemas.microsoft.com/office/powerpoint/2010/main" val="27064763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1" i="0" u="none" strike="noStrike">
                <a:solidFill>
                  <a:srgbClr val="000000"/>
                </a:solidFill>
                <a:effectLst/>
                <a:latin typeface="Arial" panose="020B0604020202020204" pitchFamily="34" charset="0"/>
                <a:cs typeface="Arial" panose="020B0604020202020204" pitchFamily="34" charset="0"/>
              </a:rPr>
              <a:t>Sharing the Slide</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cs typeface="Arial" panose="020B0604020202020204" pitchFamily="34" charset="0"/>
              </a:rPr>
              <a:t>Flip LOVES building Flip WITH you! All our latest updates are community driven and we’d love to hear your ideas to make Flip as empowering as possible for your classroom and community!</a:t>
            </a:r>
            <a:endParaRPr lang="en-US" b="0" i="0">
              <a:solidFill>
                <a:srgbClr val="444444"/>
              </a:solidFill>
              <a:effectLst/>
              <a:latin typeface="Arial" panose="020B060402020202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D3551482-D3A8-FC43-A70A-891BD57E4408}" type="slidenum">
              <a:rPr lang="en-US" smtClean="0"/>
              <a:t>13</a:t>
            </a:fld>
            <a:endParaRPr lang="en-US"/>
          </a:p>
        </p:txBody>
      </p:sp>
    </p:spTree>
    <p:extLst>
      <p:ext uri="{BB962C8B-B14F-4D97-AF65-F5344CB8AC3E}">
        <p14:creationId xmlns:p14="http://schemas.microsoft.com/office/powerpoint/2010/main" val="34396693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1" i="0" u="none" strike="noStrike">
                <a:solidFill>
                  <a:srgbClr val="000000"/>
                </a:solidFill>
                <a:effectLst/>
                <a:latin typeface="Arial" panose="020B0604020202020204" pitchFamily="34" charset="0"/>
                <a:cs typeface="Arial" panose="020B0604020202020204" pitchFamily="34" charset="0"/>
              </a:rPr>
              <a:t>Sharing the Slide</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cs typeface="Arial" panose="020B0604020202020204" pitchFamily="34" charset="0"/>
              </a:rPr>
              <a:t>Find more inspiration and connect with Flip on Twitter, Instagram, YouTube, LinkedIn, and Facebook!</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cs typeface="Arial" panose="020B0604020202020204" pitchFamily="34" charset="0"/>
              </a:rPr>
              <a:t>Twitter: </a:t>
            </a:r>
            <a:r>
              <a:rPr lang="en-US" b="0" i="0" u="sng" strike="noStrike">
                <a:solidFill>
                  <a:srgbClr val="000000"/>
                </a:solidFill>
                <a:effectLst/>
                <a:latin typeface="Arial" panose="020B0604020202020204" pitchFamily="34" charset="0"/>
                <a:cs typeface="Arial" panose="020B0604020202020204" pitchFamily="34" charset="0"/>
                <a:hlinkClick r:id="rId3"/>
              </a:rPr>
              <a:t>https://twitter.com/MicrosoftFlip</a:t>
            </a:r>
            <a:r>
              <a:rPr lang="en-US" b="0" i="0">
                <a:solidFill>
                  <a:srgbClr val="444444"/>
                </a:solidFill>
                <a:effectLst/>
                <a:latin typeface="Arial" panose="020B0604020202020204" pitchFamily="34" charset="0"/>
                <a:cs typeface="Arial" panose="020B0604020202020204" pitchFamily="34" charset="0"/>
              </a:rPr>
              <a:t>​</a:t>
            </a:r>
          </a:p>
          <a:p>
            <a:pPr algn="l" rtl="0" fontAlgn="base"/>
            <a:r>
              <a:rPr lang="en-US" b="0" i="0" u="none" strike="noStrike">
                <a:solidFill>
                  <a:srgbClr val="000000"/>
                </a:solidFill>
                <a:effectLst/>
                <a:latin typeface="Arial" panose="020B0604020202020204" pitchFamily="34" charset="0"/>
                <a:cs typeface="Arial" panose="020B0604020202020204" pitchFamily="34" charset="0"/>
              </a:rPr>
              <a:t>Instagram: </a:t>
            </a:r>
            <a:r>
              <a:rPr lang="en-US" b="0" i="0" u="sng" strike="noStrike">
                <a:solidFill>
                  <a:srgbClr val="000000"/>
                </a:solidFill>
                <a:effectLst/>
                <a:latin typeface="Arial" panose="020B0604020202020204" pitchFamily="34" charset="0"/>
                <a:cs typeface="Arial" panose="020B0604020202020204" pitchFamily="34" charset="0"/>
                <a:hlinkClick r:id="rId4"/>
              </a:rPr>
              <a:t>https://www.instagram.com/microsoftflip/</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cs typeface="Arial" panose="020B0604020202020204" pitchFamily="34" charset="0"/>
              </a:rPr>
              <a:t>YouTube: </a:t>
            </a:r>
            <a:r>
              <a:rPr lang="en-US" b="0" i="0" u="sng" strike="noStrike">
                <a:solidFill>
                  <a:srgbClr val="000000"/>
                </a:solidFill>
                <a:effectLst/>
                <a:latin typeface="Arial" panose="020B0604020202020204" pitchFamily="34" charset="0"/>
                <a:cs typeface="Arial" panose="020B0604020202020204" pitchFamily="34" charset="0"/>
                <a:hlinkClick r:id="rId5"/>
              </a:rPr>
              <a:t>https://www.youtube.com/microsoftflip</a:t>
            </a:r>
            <a:r>
              <a:rPr lang="en-US" b="0" i="0">
                <a:solidFill>
                  <a:srgbClr val="444444"/>
                </a:solidFill>
                <a:effectLst/>
                <a:latin typeface="Arial" panose="020B0604020202020204" pitchFamily="34" charset="0"/>
                <a:cs typeface="Arial" panose="020B0604020202020204" pitchFamily="34" charset="0"/>
              </a:rPr>
              <a:t>​</a:t>
            </a:r>
          </a:p>
          <a:p>
            <a:pPr algn="l" rtl="0" fontAlgn="base"/>
            <a:r>
              <a:rPr lang="en-US" b="0" i="0" u="none" strike="noStrike">
                <a:solidFill>
                  <a:srgbClr val="000000"/>
                </a:solidFill>
                <a:effectLst/>
                <a:latin typeface="Arial" panose="020B0604020202020204" pitchFamily="34" charset="0"/>
                <a:cs typeface="Arial" panose="020B0604020202020204" pitchFamily="34" charset="0"/>
              </a:rPr>
              <a:t>LinkedIn: </a:t>
            </a:r>
            <a:r>
              <a:rPr lang="en-US" b="0" i="0" u="sng" strike="noStrike">
                <a:solidFill>
                  <a:srgbClr val="000000"/>
                </a:solidFill>
                <a:effectLst/>
                <a:latin typeface="Arial" panose="020B0604020202020204" pitchFamily="34" charset="0"/>
                <a:cs typeface="Arial" panose="020B0604020202020204" pitchFamily="34" charset="0"/>
                <a:hlinkClick r:id="rId6"/>
              </a:rPr>
              <a:t>https://www.linkedin.com/company/microsoftflip/</a:t>
            </a:r>
            <a:r>
              <a:rPr lang="en-US" b="0" i="0">
                <a:solidFill>
                  <a:srgbClr val="444444"/>
                </a:solidFill>
                <a:effectLst/>
                <a:latin typeface="Arial" panose="020B0604020202020204" pitchFamily="34" charset="0"/>
                <a:cs typeface="Arial" panose="020B0604020202020204" pitchFamily="34" charset="0"/>
              </a:rPr>
              <a:t>​</a:t>
            </a:r>
          </a:p>
          <a:p>
            <a:pPr algn="l" rtl="0" fontAlgn="base"/>
            <a:r>
              <a:rPr lang="en-US" b="0" i="0" u="none" strike="noStrike">
                <a:solidFill>
                  <a:srgbClr val="000000"/>
                </a:solidFill>
                <a:effectLst/>
                <a:latin typeface="Arial" panose="020B0604020202020204" pitchFamily="34" charset="0"/>
                <a:cs typeface="Arial" panose="020B0604020202020204" pitchFamily="34" charset="0"/>
              </a:rPr>
              <a:t>Facebook: </a:t>
            </a:r>
            <a:r>
              <a:rPr lang="en-US" b="0" i="0" u="sng" strike="noStrike">
                <a:solidFill>
                  <a:srgbClr val="000000"/>
                </a:solidFill>
                <a:effectLst/>
                <a:latin typeface="Arial" panose="020B0604020202020204" pitchFamily="34" charset="0"/>
                <a:cs typeface="Arial" panose="020B0604020202020204" pitchFamily="34" charset="0"/>
                <a:hlinkClick r:id="rId7"/>
              </a:rPr>
              <a:t>https://www.facebook.com/Microsoftflip/</a:t>
            </a:r>
            <a:endParaRPr lang="en-US" b="0" i="0">
              <a:solidFill>
                <a:srgbClr val="444444"/>
              </a:solidFill>
              <a:effectLst/>
              <a:latin typeface="Arial" panose="020B060402020202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D3551482-D3A8-FC43-A70A-891BD57E4408}" type="slidenum">
              <a:rPr lang="en-US" smtClean="0"/>
              <a:t>14</a:t>
            </a:fld>
            <a:endParaRPr lang="en-US"/>
          </a:p>
        </p:txBody>
      </p:sp>
    </p:spTree>
    <p:extLst>
      <p:ext uri="{BB962C8B-B14F-4D97-AF65-F5344CB8AC3E}">
        <p14:creationId xmlns:p14="http://schemas.microsoft.com/office/powerpoint/2010/main" val="82628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1" i="0" u="none" strike="noStrike">
                <a:solidFill>
                  <a:srgbClr val="000000"/>
                </a:solidFill>
                <a:effectLst/>
                <a:latin typeface="Arial" panose="020B0604020202020204" pitchFamily="34" charset="0"/>
                <a:cs typeface="Arial" panose="020B0604020202020204" pitchFamily="34" charset="0"/>
              </a:rPr>
              <a:t>Customize the Slide</a:t>
            </a:r>
            <a:r>
              <a:rPr lang="en-US" sz="1800"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sz="1800" b="0" i="0" u="none" strike="noStrike">
                <a:solidFill>
                  <a:srgbClr val="000000"/>
                </a:solidFill>
                <a:effectLst/>
                <a:latin typeface="Arial" panose="020B0604020202020204" pitchFamily="34" charset="0"/>
                <a:cs typeface="Arial" panose="020B0604020202020204" pitchFamily="34" charset="0"/>
              </a:rPr>
              <a:t>On this slide, feel free to change “Team Flip @</a:t>
            </a:r>
            <a:r>
              <a:rPr lang="en-US" sz="1800" b="0" i="0" u="none" strike="noStrike" err="1">
                <a:solidFill>
                  <a:srgbClr val="000000"/>
                </a:solidFill>
                <a:effectLst/>
                <a:latin typeface="Arial" panose="020B0604020202020204" pitchFamily="34" charset="0"/>
                <a:cs typeface="Arial" panose="020B0604020202020204" pitchFamily="34" charset="0"/>
              </a:rPr>
              <a:t>MicrosoftFlip</a:t>
            </a:r>
            <a:r>
              <a:rPr lang="en-US" sz="1800" b="0" i="0" u="none" strike="noStrike">
                <a:solidFill>
                  <a:srgbClr val="000000"/>
                </a:solidFill>
                <a:effectLst/>
                <a:latin typeface="Arial" panose="020B0604020202020204" pitchFamily="34" charset="0"/>
                <a:cs typeface="Arial" panose="020B0604020202020204" pitchFamily="34" charset="0"/>
              </a:rPr>
              <a:t>” to your name and social Twitter handle.</a:t>
            </a:r>
            <a:r>
              <a:rPr lang="en-US" sz="1800"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sz="1800" b="0" i="0" u="none" strike="noStrike">
                <a:solidFill>
                  <a:srgbClr val="000000"/>
                </a:solidFill>
                <a:effectLst/>
                <a:latin typeface="Arial" panose="020B0604020202020204" pitchFamily="34" charset="0"/>
                <a:cs typeface="Arial" panose="020B0604020202020204" pitchFamily="34" charset="0"/>
              </a:rPr>
              <a:t>Go to this page to copy your Community Builder code and then paste on this slide: https://</a:t>
            </a:r>
            <a:r>
              <a:rPr lang="en-US" sz="1800" b="0" i="0" u="none" strike="noStrike" err="1">
                <a:solidFill>
                  <a:srgbClr val="000000"/>
                </a:solidFill>
                <a:effectLst/>
                <a:latin typeface="Arial" panose="020B0604020202020204" pitchFamily="34" charset="0"/>
                <a:cs typeface="Arial" panose="020B0604020202020204" pitchFamily="34" charset="0"/>
              </a:rPr>
              <a:t>flip.com</a:t>
            </a:r>
            <a:r>
              <a:rPr lang="en-US" sz="1800" b="0" i="0" u="none" strike="noStrike">
                <a:solidFill>
                  <a:srgbClr val="000000"/>
                </a:solidFill>
                <a:effectLst/>
                <a:latin typeface="Arial" panose="020B0604020202020204" pitchFamily="34" charset="0"/>
                <a:cs typeface="Arial" panose="020B0604020202020204" pitchFamily="34" charset="0"/>
              </a:rPr>
              <a:t>/achievements</a:t>
            </a:r>
            <a:r>
              <a:rPr lang="en-US" sz="1800"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sz="1800"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sz="1800" b="1" i="0" u="none" strike="noStrike">
                <a:solidFill>
                  <a:srgbClr val="000000"/>
                </a:solidFill>
                <a:effectLst/>
                <a:latin typeface="Arial" panose="020B0604020202020204" pitchFamily="34" charset="0"/>
                <a:cs typeface="Arial" panose="020B0604020202020204" pitchFamily="34" charset="0"/>
              </a:rPr>
              <a:t>Sharing the Slide</a:t>
            </a:r>
            <a:r>
              <a:rPr lang="en-US" sz="1800"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sz="1800" b="0" i="0" u="none" strike="noStrike">
                <a:solidFill>
                  <a:srgbClr val="000000"/>
                </a:solidFill>
                <a:effectLst/>
                <a:latin typeface="Arial" panose="020B0604020202020204" pitchFamily="34" charset="0"/>
                <a:cs typeface="Arial" panose="020B0604020202020204" pitchFamily="34" charset="0"/>
              </a:rPr>
              <a:t>Explain WHAT is Flip: Flip is a FREE social learning platform for educators, learners, and families to engage, empower, and connect via creative, fun, short, recorded video.</a:t>
            </a:r>
            <a:r>
              <a:rPr lang="en-US" sz="1800"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sz="1800" b="0" i="0" u="none" strike="noStrike">
                <a:solidFill>
                  <a:srgbClr val="000000"/>
                </a:solidFill>
                <a:effectLst/>
                <a:latin typeface="Arial" panose="020B0604020202020204" pitchFamily="34" charset="0"/>
                <a:cs typeface="Arial" panose="020B0604020202020204" pitchFamily="34" charset="0"/>
              </a:rPr>
              <a:t>Introduce the presentation by sharing WHY you use Flip.</a:t>
            </a:r>
            <a:r>
              <a:rPr lang="en-US" sz="1800"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endParaRPr lang="en-US" b="0" i="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D3551482-D3A8-FC43-A70A-891BD57E4408}" type="slidenum">
              <a:rPr lang="en-US" smtClean="0"/>
              <a:t>2</a:t>
            </a:fld>
            <a:endParaRPr lang="en-US"/>
          </a:p>
        </p:txBody>
      </p:sp>
    </p:spTree>
    <p:extLst>
      <p:ext uri="{BB962C8B-B14F-4D97-AF65-F5344CB8AC3E}">
        <p14:creationId xmlns:p14="http://schemas.microsoft.com/office/powerpoint/2010/main" val="1757965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1" i="0" u="none" strike="noStrike">
                <a:solidFill>
                  <a:srgbClr val="000000"/>
                </a:solidFill>
                <a:effectLst/>
                <a:latin typeface="Arial" panose="020B0604020202020204" pitchFamily="34" charset="0"/>
                <a:cs typeface="Arial" panose="020B0604020202020204" pitchFamily="34" charset="0"/>
              </a:rPr>
              <a:t>Sharing the Slide</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cs typeface="Arial" panose="020B0604020202020204" pitchFamily="34" charset="0"/>
              </a:rPr>
              <a:t>EMPHASIZE: Flip is simple and intuitive for both students and educators. Getting started with Flip will create the ABCs of an incredible</a:t>
            </a:r>
            <a:endParaRPr lang="en-US" b="0" i="0">
              <a:solidFill>
                <a:srgbClr val="444444"/>
              </a:solidFill>
              <a:effectLst/>
              <a:latin typeface="Arial" panose="020B060402020202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D3551482-D3A8-FC43-A70A-891BD57E4408}" type="slidenum">
              <a:rPr lang="en-US" smtClean="0"/>
              <a:t>3</a:t>
            </a:fld>
            <a:endParaRPr lang="en-US"/>
          </a:p>
        </p:txBody>
      </p:sp>
    </p:spTree>
    <p:extLst>
      <p:ext uri="{BB962C8B-B14F-4D97-AF65-F5344CB8AC3E}">
        <p14:creationId xmlns:p14="http://schemas.microsoft.com/office/powerpoint/2010/main" val="3395576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1" i="0" u="none" strike="noStrike">
                <a:solidFill>
                  <a:srgbClr val="000000"/>
                </a:solidFill>
                <a:effectLst/>
                <a:latin typeface="Arial" panose="020B0604020202020204" pitchFamily="34" charset="0"/>
                <a:cs typeface="Arial" panose="020B0604020202020204" pitchFamily="34" charset="0"/>
              </a:rPr>
              <a:t>Sharing the Slide</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cs typeface="Arial" panose="020B0604020202020204" pitchFamily="34" charset="0"/>
              </a:rPr>
              <a:t>Flip is FREE, safe, and fun. Flip has a unified view for all to access at </a:t>
            </a:r>
            <a:r>
              <a:rPr lang="en-US" b="0" i="0" u="none" strike="noStrike" err="1">
                <a:solidFill>
                  <a:srgbClr val="000000"/>
                </a:solidFill>
                <a:effectLst/>
                <a:latin typeface="Arial" panose="020B0604020202020204" pitchFamily="34" charset="0"/>
                <a:cs typeface="Arial" panose="020B0604020202020204" pitchFamily="34" charset="0"/>
              </a:rPr>
              <a:t>Flip.com</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cs typeface="Arial" panose="020B0604020202020204" pitchFamily="34" charset="0"/>
              </a:rPr>
              <a:t>Getting Started Basics: https://</a:t>
            </a:r>
            <a:r>
              <a:rPr lang="en-US" b="0" i="0" u="none" strike="noStrike" err="1">
                <a:solidFill>
                  <a:srgbClr val="000000"/>
                </a:solidFill>
                <a:effectLst/>
                <a:latin typeface="Arial" panose="020B0604020202020204" pitchFamily="34" charset="0"/>
                <a:cs typeface="Arial" panose="020B0604020202020204" pitchFamily="34" charset="0"/>
              </a:rPr>
              <a:t>help.flip.com</a:t>
            </a:r>
            <a:r>
              <a:rPr lang="en-US" b="0" i="0" u="none" strike="noStrike">
                <a:solidFill>
                  <a:srgbClr val="000000"/>
                </a:solidFill>
                <a:effectLst/>
                <a:latin typeface="Arial" panose="020B0604020202020204" pitchFamily="34" charset="0"/>
                <a:cs typeface="Arial" panose="020B0604020202020204" pitchFamily="34" charset="0"/>
              </a:rPr>
              <a:t>/</a:t>
            </a:r>
            <a:r>
              <a:rPr lang="en-US" b="0" i="0" u="none" strike="noStrike" err="1">
                <a:solidFill>
                  <a:srgbClr val="000000"/>
                </a:solidFill>
                <a:effectLst/>
                <a:latin typeface="Arial" panose="020B0604020202020204" pitchFamily="34" charset="0"/>
                <a:cs typeface="Arial" panose="020B0604020202020204" pitchFamily="34" charset="0"/>
              </a:rPr>
              <a:t>hc</a:t>
            </a:r>
            <a:r>
              <a:rPr lang="en-US" b="0" i="0" u="none" strike="noStrike">
                <a:solidFill>
                  <a:srgbClr val="000000"/>
                </a:solidFill>
                <a:effectLst/>
                <a:latin typeface="Arial" panose="020B0604020202020204" pitchFamily="34" charset="0"/>
                <a:cs typeface="Arial" panose="020B0604020202020204" pitchFamily="34" charset="0"/>
              </a:rPr>
              <a:t>/</a:t>
            </a:r>
            <a:r>
              <a:rPr lang="en-US" b="0" i="0" u="none" strike="noStrike" err="1">
                <a:solidFill>
                  <a:srgbClr val="000000"/>
                </a:solidFill>
                <a:effectLst/>
                <a:latin typeface="Arial" panose="020B0604020202020204" pitchFamily="34" charset="0"/>
                <a:cs typeface="Arial" panose="020B0604020202020204" pitchFamily="34" charset="0"/>
              </a:rPr>
              <a:t>en</a:t>
            </a:r>
            <a:r>
              <a:rPr lang="en-US" b="0" i="0" u="none" strike="noStrike">
                <a:solidFill>
                  <a:srgbClr val="000000"/>
                </a:solidFill>
                <a:effectLst/>
                <a:latin typeface="Arial" panose="020B0604020202020204" pitchFamily="34" charset="0"/>
                <a:cs typeface="Arial" panose="020B0604020202020204" pitchFamily="34" charset="0"/>
              </a:rPr>
              <a:t>-us/articles/5924986000791-Sign-up-or-sign-in-to-Flip</a:t>
            </a:r>
            <a:r>
              <a:rPr lang="en-US" b="0" i="0">
                <a:solidFill>
                  <a:srgbClr val="000000"/>
                </a:solidFill>
                <a:effectLst/>
                <a:latin typeface="Arial" panose="020B0604020202020204" pitchFamily="34" charset="0"/>
                <a:cs typeface="Arial" panose="020B0604020202020204" pitchFamily="34" charset="0"/>
              </a:rPr>
              <a:t>​</a:t>
            </a:r>
            <a:r>
              <a:rPr lang="en-US" b="0" i="0">
                <a:solidFill>
                  <a:srgbClr val="444444"/>
                </a:solidFill>
                <a:effectLst/>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5"/>
          </p:nvPr>
        </p:nvSpPr>
        <p:spPr/>
        <p:txBody>
          <a:bodyPr/>
          <a:lstStyle/>
          <a:p>
            <a:fld id="{D3551482-D3A8-FC43-A70A-891BD57E4408}" type="slidenum">
              <a:rPr lang="en-US" smtClean="0"/>
              <a:t>4</a:t>
            </a:fld>
            <a:endParaRPr lang="en-US"/>
          </a:p>
        </p:txBody>
      </p:sp>
    </p:spTree>
    <p:extLst>
      <p:ext uri="{BB962C8B-B14F-4D97-AF65-F5344CB8AC3E}">
        <p14:creationId xmlns:p14="http://schemas.microsoft.com/office/powerpoint/2010/main" val="3652570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1" i="0" u="none" strike="noStrike">
                <a:solidFill>
                  <a:srgbClr val="000000"/>
                </a:solidFill>
                <a:effectLst/>
                <a:latin typeface="Arial" panose="020B0604020202020204" pitchFamily="34" charset="0"/>
                <a:cs typeface="Arial" panose="020B0604020202020204" pitchFamily="34" charset="0"/>
              </a:rPr>
              <a:t>Sharing the Slide</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cs typeface="Arial" panose="020B0604020202020204" pitchFamily="34" charset="0"/>
              </a:rPr>
              <a:t>When sharing Flip, proudly communicate OUR shared mission! We appreciate YOU being in the Flip Community.</a:t>
            </a:r>
            <a:endParaRPr lang="en-US" b="0" i="0">
              <a:solidFill>
                <a:srgbClr val="444444"/>
              </a:solidFill>
              <a:effectLst/>
              <a:latin typeface="Arial" panose="020B060402020202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D3551482-D3A8-FC43-A70A-891BD57E4408}" type="slidenum">
              <a:rPr lang="en-US" smtClean="0"/>
              <a:t>5</a:t>
            </a:fld>
            <a:endParaRPr lang="en-US"/>
          </a:p>
        </p:txBody>
      </p:sp>
    </p:spTree>
    <p:extLst>
      <p:ext uri="{BB962C8B-B14F-4D97-AF65-F5344CB8AC3E}">
        <p14:creationId xmlns:p14="http://schemas.microsoft.com/office/powerpoint/2010/main" val="35324242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s-ES" b="1" i="0" u="none" strike="noStrike" err="1">
                <a:solidFill>
                  <a:srgbClr val="000000"/>
                </a:solidFill>
                <a:effectLst/>
                <a:latin typeface="Arial" panose="020B0604020202020204" pitchFamily="34" charset="0"/>
                <a:cs typeface="Arial" panose="020B0604020202020204" pitchFamily="34" charset="0"/>
              </a:rPr>
              <a:t>Sharing</a:t>
            </a:r>
            <a:r>
              <a:rPr lang="es-ES" b="1" i="0" u="none" strike="noStrike">
                <a:solidFill>
                  <a:srgbClr val="000000"/>
                </a:solidFill>
                <a:effectLst/>
                <a:latin typeface="Arial" panose="020B0604020202020204" pitchFamily="34" charset="0"/>
                <a:cs typeface="Arial" panose="020B0604020202020204" pitchFamily="34" charset="0"/>
              </a:rPr>
              <a:t> </a:t>
            </a:r>
            <a:r>
              <a:rPr lang="es-ES" b="1" i="0" u="none" strike="noStrike" err="1">
                <a:solidFill>
                  <a:srgbClr val="000000"/>
                </a:solidFill>
                <a:effectLst/>
                <a:latin typeface="Arial" panose="020B0604020202020204" pitchFamily="34" charset="0"/>
                <a:cs typeface="Arial" panose="020B0604020202020204" pitchFamily="34" charset="0"/>
              </a:rPr>
              <a:t>the</a:t>
            </a:r>
            <a:r>
              <a:rPr lang="es-ES" b="1" i="0" u="none" strike="noStrike">
                <a:solidFill>
                  <a:srgbClr val="000000"/>
                </a:solidFill>
                <a:effectLst/>
                <a:latin typeface="Arial" panose="020B0604020202020204" pitchFamily="34" charset="0"/>
                <a:cs typeface="Arial" panose="020B0604020202020204" pitchFamily="34" charset="0"/>
              </a:rPr>
              <a:t> </a:t>
            </a:r>
            <a:r>
              <a:rPr lang="es-ES" b="1" i="0" u="none" strike="noStrike" err="1">
                <a:solidFill>
                  <a:srgbClr val="000000"/>
                </a:solidFill>
                <a:effectLst/>
                <a:latin typeface="Arial" panose="020B0604020202020204" pitchFamily="34" charset="0"/>
                <a:cs typeface="Arial" panose="020B0604020202020204" pitchFamily="34" charset="0"/>
              </a:rPr>
              <a:t>Slide</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s-ES" b="0" i="0" u="none" strike="noStrike" err="1">
                <a:solidFill>
                  <a:srgbClr val="000000"/>
                </a:solidFill>
                <a:effectLst/>
                <a:latin typeface="Arial" panose="020B0604020202020204" pitchFamily="34" charset="0"/>
                <a:cs typeface="Arial" panose="020B0604020202020204" pitchFamily="34" charset="0"/>
              </a:rPr>
              <a:t>You</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first</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will</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create</a:t>
            </a:r>
            <a:r>
              <a:rPr lang="es-ES" b="0" i="0" u="none" strike="noStrike">
                <a:solidFill>
                  <a:srgbClr val="000000"/>
                </a:solidFill>
                <a:effectLst/>
                <a:latin typeface="Arial" panose="020B0604020202020204" pitchFamily="34" charset="0"/>
                <a:cs typeface="Arial" panose="020B0604020202020204" pitchFamily="34" charset="0"/>
              </a:rPr>
              <a:t> a </a:t>
            </a:r>
            <a:r>
              <a:rPr lang="es-ES" b="0" i="0" u="none" strike="noStrike" err="1">
                <a:solidFill>
                  <a:srgbClr val="000000"/>
                </a:solidFill>
                <a:effectLst/>
                <a:latin typeface="Arial" panose="020B0604020202020204" pitchFamily="34" charset="0"/>
                <a:cs typeface="Arial" panose="020B0604020202020204" pitchFamily="34" charset="0"/>
              </a:rPr>
              <a:t>group</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which</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is</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your</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community</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you’re</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connecting</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with</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Groups</a:t>
            </a:r>
            <a:r>
              <a:rPr lang="es-ES" b="0" i="0" u="none" strike="noStrike">
                <a:solidFill>
                  <a:srgbClr val="000000"/>
                </a:solidFill>
                <a:effectLst/>
                <a:latin typeface="Arial" panose="020B0604020202020204" pitchFamily="34" charset="0"/>
                <a:cs typeface="Arial" panose="020B0604020202020204" pitchFamily="34" charset="0"/>
              </a:rPr>
              <a:t> are </a:t>
            </a:r>
            <a:r>
              <a:rPr lang="es-ES" b="0" i="0" u="none" strike="noStrike" err="1">
                <a:solidFill>
                  <a:srgbClr val="000000"/>
                </a:solidFill>
                <a:effectLst/>
                <a:latin typeface="Arial" panose="020B0604020202020204" pitchFamily="34" charset="0"/>
                <a:cs typeface="Arial" panose="020B0604020202020204" pitchFamily="34" charset="0"/>
              </a:rPr>
              <a:t>safe</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secure</a:t>
            </a:r>
            <a:r>
              <a:rPr lang="es-ES" b="0" i="0" u="none" strike="noStrike">
                <a:solidFill>
                  <a:srgbClr val="000000"/>
                </a:solidFill>
                <a:effectLst/>
                <a:latin typeface="Arial" panose="020B0604020202020204" pitchFamily="34" charset="0"/>
                <a:cs typeface="Arial" panose="020B0604020202020204" pitchFamily="34" charset="0"/>
              </a:rPr>
              <a:t>, and inclusive </a:t>
            </a:r>
            <a:r>
              <a:rPr lang="es-ES" b="0" i="0" u="none" strike="noStrike" err="1">
                <a:solidFill>
                  <a:srgbClr val="000000"/>
                </a:solidFill>
                <a:effectLst/>
                <a:latin typeface="Arial" panose="020B0604020202020204" pitchFamily="34" charset="0"/>
                <a:cs typeface="Arial" panose="020B0604020202020204" pitchFamily="34" charset="0"/>
              </a:rPr>
              <a:t>that</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you</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have</a:t>
            </a:r>
            <a:r>
              <a:rPr lang="es-ES" b="0" i="0" u="none" strike="noStrike">
                <a:solidFill>
                  <a:srgbClr val="000000"/>
                </a:solidFill>
                <a:effectLst/>
                <a:latin typeface="Arial" panose="020B0604020202020204" pitchFamily="34" charset="0"/>
                <a:cs typeface="Arial" panose="020B0604020202020204" pitchFamily="34" charset="0"/>
              </a:rPr>
              <a:t> control </a:t>
            </a:r>
            <a:r>
              <a:rPr lang="es-ES" b="0" i="0" u="none" strike="noStrike" err="1">
                <a:solidFill>
                  <a:srgbClr val="000000"/>
                </a:solidFill>
                <a:effectLst/>
                <a:latin typeface="Arial" panose="020B0604020202020204" pitchFamily="34" charset="0"/>
                <a:cs typeface="Arial" panose="020B0604020202020204" pitchFamily="34" charset="0"/>
              </a:rPr>
              <a:t>setting</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the</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join</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permissions</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with</a:t>
            </a:r>
            <a:r>
              <a:rPr lang="es-ES" b="0" i="0" u="none" strike="noStrike">
                <a:solidFill>
                  <a:srgbClr val="000000"/>
                </a:solidFill>
                <a:effectLst/>
                <a:latin typeface="Arial" panose="020B0604020202020204" pitchFamily="34" charset="0"/>
                <a:cs typeface="Arial" panose="020B0604020202020204" pitchFamily="34" charset="0"/>
              </a:rPr>
              <a:t> links, </a:t>
            </a:r>
            <a:r>
              <a:rPr lang="es-ES" b="0" i="0" u="none" strike="noStrike" err="1">
                <a:solidFill>
                  <a:srgbClr val="000000"/>
                </a:solidFill>
                <a:effectLst/>
                <a:latin typeface="Arial" panose="020B0604020202020204" pitchFamily="34" charset="0"/>
                <a:cs typeface="Arial" panose="020B0604020202020204" pitchFamily="34" charset="0"/>
              </a:rPr>
              <a:t>usernames</a:t>
            </a:r>
            <a:r>
              <a:rPr lang="es-ES" b="0" i="0" u="none" strike="noStrike">
                <a:solidFill>
                  <a:srgbClr val="000000"/>
                </a:solidFill>
                <a:effectLst/>
                <a:latin typeface="Arial" panose="020B0604020202020204" pitchFamily="34" charset="0"/>
                <a:cs typeface="Arial" panose="020B0604020202020204" pitchFamily="34" charset="0"/>
              </a:rPr>
              <a:t>, email </a:t>
            </a:r>
            <a:r>
              <a:rPr lang="es-ES" b="0" i="0" u="none" strike="noStrike" err="1">
                <a:solidFill>
                  <a:srgbClr val="000000"/>
                </a:solidFill>
                <a:effectLst/>
                <a:latin typeface="Arial" panose="020B0604020202020204" pitchFamily="34" charset="0"/>
                <a:cs typeface="Arial" panose="020B0604020202020204" pitchFamily="34" charset="0"/>
              </a:rPr>
              <a:t>addresses</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or</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domains</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or</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easily</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sync</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your</a:t>
            </a:r>
            <a:r>
              <a:rPr lang="es-ES" b="0" i="0" u="none" strike="noStrike">
                <a:solidFill>
                  <a:srgbClr val="000000"/>
                </a:solidFill>
                <a:effectLst/>
                <a:latin typeface="Arial" panose="020B0604020202020204" pitchFamily="34" charset="0"/>
                <a:cs typeface="Arial" panose="020B0604020202020204" pitchFamily="34" charset="0"/>
              </a:rPr>
              <a:t> Google </a:t>
            </a:r>
            <a:r>
              <a:rPr lang="es-ES" b="0" i="0" u="none" strike="noStrike" err="1">
                <a:solidFill>
                  <a:srgbClr val="000000"/>
                </a:solidFill>
                <a:effectLst/>
                <a:latin typeface="Arial" panose="020B0604020202020204" pitchFamily="34" charset="0"/>
                <a:cs typeface="Arial" panose="020B0604020202020204" pitchFamily="34" charset="0"/>
              </a:rPr>
              <a:t>Classroom</a:t>
            </a:r>
            <a:r>
              <a:rPr lang="es-ES" b="0" i="0" u="none" strike="noStrike">
                <a:solidFill>
                  <a:srgbClr val="000000"/>
                </a:solidFill>
                <a:effectLst/>
                <a:latin typeface="Arial" panose="020B0604020202020204" pitchFamily="34" charset="0"/>
                <a:cs typeface="Arial" panose="020B0604020202020204" pitchFamily="34" charset="0"/>
              </a:rPr>
              <a:t> roster.</a:t>
            </a:r>
            <a:r>
              <a:rPr lang="es-ES" b="0" i="0">
                <a:solidFill>
                  <a:srgbClr val="000000"/>
                </a:solidFill>
                <a:effectLst/>
                <a:latin typeface="Arial" panose="020B0604020202020204" pitchFamily="34" charset="0"/>
                <a:cs typeface="Arial" panose="020B0604020202020204" pitchFamily="34" charset="0"/>
              </a:rPr>
              <a:t>​</a:t>
            </a:r>
            <a:br>
              <a:rPr lang="es-ES" b="0" i="0">
                <a:solidFill>
                  <a:srgbClr val="000000"/>
                </a:solidFill>
                <a:effectLst/>
                <a:latin typeface="Arial" panose="020B0604020202020204" pitchFamily="34" charset="0"/>
                <a:cs typeface="Arial" panose="020B0604020202020204" pitchFamily="34" charset="0"/>
              </a:rPr>
            </a:br>
            <a:r>
              <a:rPr lang="es-ES" b="0" i="0">
                <a:solidFill>
                  <a:srgbClr val="000000"/>
                </a:solidFill>
                <a:effectLst/>
                <a:latin typeface="Arial" panose="020B0604020202020204" pitchFamily="34" charset="0"/>
                <a:cs typeface="Arial" panose="020B0604020202020204" pitchFamily="34" charset="0"/>
              </a:rPr>
              <a:t>​</a:t>
            </a:r>
            <a:br>
              <a:rPr lang="es-ES" b="0" i="0">
                <a:solidFill>
                  <a:srgbClr val="000000"/>
                </a:solidFill>
                <a:effectLst/>
                <a:latin typeface="Arial" panose="020B0604020202020204" pitchFamily="34" charset="0"/>
                <a:cs typeface="Arial" panose="020B0604020202020204" pitchFamily="34" charset="0"/>
              </a:rPr>
            </a:br>
            <a:r>
              <a:rPr lang="es-ES" b="0" i="0" u="sng" strike="noStrike">
                <a:solidFill>
                  <a:srgbClr val="0563C1"/>
                </a:solidFill>
                <a:effectLst/>
                <a:latin typeface="Arial" panose="020B0604020202020204" pitchFamily="34" charset="0"/>
                <a:cs typeface="Arial" panose="020B0604020202020204" pitchFamily="34" charset="0"/>
                <a:hlinkClick r:id="rId3"/>
              </a:rPr>
              <a:t>https://help.flip.com/hc/en-us/articles/360052591113-Create-a-group-or-topic</a:t>
            </a:r>
            <a:endParaRPr lang="es-ES" b="0" i="0">
              <a:solidFill>
                <a:srgbClr val="444444"/>
              </a:solidFill>
              <a:effectLst/>
              <a:latin typeface="Arial" panose="020B060402020202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D3551482-D3A8-FC43-A70A-891BD57E4408}" type="slidenum">
              <a:rPr lang="en-US" smtClean="0"/>
              <a:t>6</a:t>
            </a:fld>
            <a:endParaRPr lang="en-US"/>
          </a:p>
        </p:txBody>
      </p:sp>
    </p:spTree>
    <p:extLst>
      <p:ext uri="{BB962C8B-B14F-4D97-AF65-F5344CB8AC3E}">
        <p14:creationId xmlns:p14="http://schemas.microsoft.com/office/powerpoint/2010/main" val="30046250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s-ES" b="1" i="0" u="none" strike="noStrike" err="1">
                <a:solidFill>
                  <a:srgbClr val="000000"/>
                </a:solidFill>
                <a:effectLst/>
                <a:latin typeface="Arial" panose="020B0604020202020204" pitchFamily="34" charset="0"/>
                <a:cs typeface="Arial" panose="020B0604020202020204" pitchFamily="34" charset="0"/>
              </a:rPr>
              <a:t>Sharing</a:t>
            </a:r>
            <a:r>
              <a:rPr lang="es-ES" b="1" i="0" u="none" strike="noStrike">
                <a:solidFill>
                  <a:srgbClr val="000000"/>
                </a:solidFill>
                <a:effectLst/>
                <a:latin typeface="Arial" panose="020B0604020202020204" pitchFamily="34" charset="0"/>
                <a:cs typeface="Arial" panose="020B0604020202020204" pitchFamily="34" charset="0"/>
              </a:rPr>
              <a:t> </a:t>
            </a:r>
            <a:r>
              <a:rPr lang="es-ES" b="1" i="0" u="none" strike="noStrike" err="1">
                <a:solidFill>
                  <a:srgbClr val="000000"/>
                </a:solidFill>
                <a:effectLst/>
                <a:latin typeface="Arial" panose="020B0604020202020204" pitchFamily="34" charset="0"/>
                <a:cs typeface="Arial" panose="020B0604020202020204" pitchFamily="34" charset="0"/>
              </a:rPr>
              <a:t>the</a:t>
            </a:r>
            <a:r>
              <a:rPr lang="es-ES" b="1" i="0" u="none" strike="noStrike">
                <a:solidFill>
                  <a:srgbClr val="000000"/>
                </a:solidFill>
                <a:effectLst/>
                <a:latin typeface="Arial" panose="020B0604020202020204" pitchFamily="34" charset="0"/>
                <a:cs typeface="Arial" panose="020B0604020202020204" pitchFamily="34" charset="0"/>
              </a:rPr>
              <a:t> </a:t>
            </a:r>
            <a:r>
              <a:rPr lang="es-ES" b="1" i="0" u="none" strike="noStrike" err="1">
                <a:solidFill>
                  <a:srgbClr val="000000"/>
                </a:solidFill>
                <a:effectLst/>
                <a:latin typeface="Arial" panose="020B0604020202020204" pitchFamily="34" charset="0"/>
                <a:cs typeface="Arial" panose="020B0604020202020204" pitchFamily="34" charset="0"/>
              </a:rPr>
              <a:t>Slide</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s-ES" b="0" i="0" u="none" strike="noStrike">
                <a:solidFill>
                  <a:srgbClr val="000000"/>
                </a:solidFill>
                <a:effectLst/>
                <a:latin typeface="Arial" panose="020B0604020202020204" pitchFamily="34" charset="0"/>
                <a:cs typeface="Arial" panose="020B0604020202020204" pitchFamily="34" charset="0"/>
              </a:rPr>
              <a:t>EXPLAIN: a </a:t>
            </a:r>
            <a:r>
              <a:rPr lang="es-ES" b="0" i="0" u="none" strike="noStrike" err="1">
                <a:solidFill>
                  <a:srgbClr val="000000"/>
                </a:solidFill>
                <a:effectLst/>
                <a:latin typeface="Arial" panose="020B0604020202020204" pitchFamily="34" charset="0"/>
                <a:cs typeface="Arial" panose="020B0604020202020204" pitchFamily="34" charset="0"/>
              </a:rPr>
              <a:t>Topic</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is</a:t>
            </a:r>
            <a:r>
              <a:rPr lang="es-ES" b="0" i="0" u="none" strike="noStrike">
                <a:solidFill>
                  <a:srgbClr val="000000"/>
                </a:solidFill>
                <a:effectLst/>
                <a:latin typeface="Arial" panose="020B0604020202020204" pitchFamily="34" charset="0"/>
                <a:cs typeface="Arial" panose="020B0604020202020204" pitchFamily="34" charset="0"/>
              </a:rPr>
              <a:t> a </a:t>
            </a:r>
            <a:r>
              <a:rPr lang="es-ES" b="0" i="0" u="none" strike="noStrike" err="1">
                <a:solidFill>
                  <a:srgbClr val="000000"/>
                </a:solidFill>
                <a:effectLst/>
                <a:latin typeface="Arial" panose="020B0604020202020204" pitchFamily="34" charset="0"/>
                <a:cs typeface="Arial" panose="020B0604020202020204" pitchFamily="34" charset="0"/>
              </a:rPr>
              <a:t>discussion</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prompt</a:t>
            </a:r>
            <a:r>
              <a:rPr lang="es-ES" b="0" i="0" u="none" strike="noStrike">
                <a:solidFill>
                  <a:srgbClr val="000000"/>
                </a:solidFill>
                <a:effectLst/>
                <a:latin typeface="Arial" panose="020B0604020202020204" pitchFamily="34" charset="0"/>
                <a:cs typeface="Arial" panose="020B0604020202020204" pitchFamily="34" charset="0"/>
              </a:rPr>
              <a:t> – a </a:t>
            </a:r>
            <a:r>
              <a:rPr lang="es-ES" b="0" i="0" u="none" strike="noStrike" err="1">
                <a:solidFill>
                  <a:srgbClr val="000000"/>
                </a:solidFill>
                <a:effectLst/>
                <a:latin typeface="Arial" panose="020B0604020202020204" pitchFamily="34" charset="0"/>
                <a:cs typeface="Arial" panose="020B0604020202020204" pitchFamily="34" charset="0"/>
              </a:rPr>
              <a:t>question</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experiment</a:t>
            </a:r>
            <a:r>
              <a:rPr lang="es-ES" b="0" i="0" u="none" strike="noStrike">
                <a:solidFill>
                  <a:srgbClr val="000000"/>
                </a:solidFill>
                <a:effectLst/>
                <a:latin typeface="Arial" panose="020B0604020202020204" pitchFamily="34" charset="0"/>
                <a:cs typeface="Arial" panose="020B0604020202020204" pitchFamily="34" charset="0"/>
              </a:rPr>
              <a:t>, idea, </a:t>
            </a:r>
            <a:r>
              <a:rPr lang="es-ES" b="0" i="0" u="none" strike="noStrike" err="1">
                <a:solidFill>
                  <a:srgbClr val="000000"/>
                </a:solidFill>
                <a:effectLst/>
                <a:latin typeface="Arial" panose="020B0604020202020204" pitchFamily="34" charset="0"/>
                <a:cs typeface="Arial" panose="020B0604020202020204" pitchFamily="34" charset="0"/>
              </a:rPr>
              <a:t>or</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anything</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for</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your</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community</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to</a:t>
            </a:r>
            <a:r>
              <a:rPr lang="es-ES" b="0" i="0" u="none" strike="noStrike">
                <a:solidFill>
                  <a:srgbClr val="000000"/>
                </a:solidFill>
                <a:effectLst/>
                <a:latin typeface="Arial" panose="020B0604020202020204" pitchFamily="34" charset="0"/>
                <a:cs typeface="Arial" panose="020B0604020202020204" pitchFamily="34" charset="0"/>
              </a:rPr>
              <a:t> share and ignite </a:t>
            </a:r>
            <a:r>
              <a:rPr lang="es-ES" b="0" i="0" u="none" strike="noStrike" err="1">
                <a:solidFill>
                  <a:srgbClr val="000000"/>
                </a:solidFill>
                <a:effectLst/>
                <a:latin typeface="Arial" panose="020B0604020202020204" pitchFamily="34" charset="0"/>
                <a:cs typeface="Arial" panose="020B0604020202020204" pitchFamily="34" charset="0"/>
              </a:rPr>
              <a:t>conversation</a:t>
            </a:r>
            <a:r>
              <a:rPr lang="es-ES" b="0" i="0" u="none" strike="noStrike">
                <a:solidFill>
                  <a:srgbClr val="000000"/>
                </a:solidFill>
                <a:effectLst/>
                <a:latin typeface="Arial" panose="020B0604020202020204" pitchFamily="34" charset="0"/>
                <a:cs typeface="Arial" panose="020B0604020202020204" pitchFamily="34" charset="0"/>
              </a:rPr>
              <a:t> </a:t>
            </a:r>
            <a:r>
              <a:rPr lang="es-ES" b="0" i="0" u="none" strike="noStrike" err="1">
                <a:solidFill>
                  <a:srgbClr val="000000"/>
                </a:solidFill>
                <a:effectLst/>
                <a:latin typeface="Arial" panose="020B0604020202020204" pitchFamily="34" charset="0"/>
                <a:cs typeface="Arial" panose="020B0604020202020204" pitchFamily="34" charset="0"/>
              </a:rPr>
              <a:t>together</a:t>
            </a:r>
            <a:r>
              <a:rPr lang="es-ES" b="0" i="0" u="none" strike="noStrike">
                <a:solidFill>
                  <a:srgbClr val="000000"/>
                </a:solidFill>
                <a:effectLst/>
                <a:latin typeface="Arial" panose="020B0604020202020204" pitchFamily="34" charset="0"/>
                <a:cs typeface="Arial" panose="020B0604020202020204" pitchFamily="34" charset="0"/>
              </a:rPr>
              <a:t>.</a:t>
            </a:r>
            <a:endParaRPr lang="es-ES" b="0" i="0">
              <a:solidFill>
                <a:srgbClr val="444444"/>
              </a:solidFill>
              <a:effectLst/>
              <a:latin typeface="Arial" panose="020B060402020202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D3551482-D3A8-FC43-A70A-891BD57E4408}" type="slidenum">
              <a:rPr lang="en-US" smtClean="0"/>
              <a:t>7</a:t>
            </a:fld>
            <a:endParaRPr lang="en-US"/>
          </a:p>
        </p:txBody>
      </p:sp>
    </p:spTree>
    <p:extLst>
      <p:ext uri="{BB962C8B-B14F-4D97-AF65-F5344CB8AC3E}">
        <p14:creationId xmlns:p14="http://schemas.microsoft.com/office/powerpoint/2010/main" val="33169366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1" i="0" u="none" strike="noStrike">
                <a:solidFill>
                  <a:srgbClr val="000000"/>
                </a:solidFill>
                <a:effectLst/>
                <a:latin typeface="Arial" panose="020B0604020202020204" pitchFamily="34" charset="0"/>
                <a:cs typeface="Arial" panose="020B0604020202020204" pitchFamily="34" charset="0"/>
              </a:rPr>
              <a:t>Sharing the Slide</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cs typeface="Arial" panose="020B0604020202020204" pitchFamily="34" charset="0"/>
              </a:rPr>
              <a:t>EXPLAIN: Student creativity is incredible and magical. With Create, Video, and Audio (Mic-Only) mode, empower your community to mix and match these uses to amplify their voice however they are confident and comfortable.</a:t>
            </a:r>
            <a:endParaRPr lang="en-US" b="0" i="0">
              <a:solidFill>
                <a:srgbClr val="444444"/>
              </a:solidFill>
              <a:effectLst/>
              <a:latin typeface="Arial" panose="020B060402020202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D3551482-D3A8-FC43-A70A-891BD57E4408}" type="slidenum">
              <a:rPr lang="en-US" smtClean="0"/>
              <a:t>8</a:t>
            </a:fld>
            <a:endParaRPr lang="en-US"/>
          </a:p>
        </p:txBody>
      </p:sp>
    </p:spTree>
    <p:extLst>
      <p:ext uri="{BB962C8B-B14F-4D97-AF65-F5344CB8AC3E}">
        <p14:creationId xmlns:p14="http://schemas.microsoft.com/office/powerpoint/2010/main" val="13121468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1" i="0" u="none" strike="noStrike">
                <a:solidFill>
                  <a:srgbClr val="000000"/>
                </a:solidFill>
                <a:effectLst/>
                <a:latin typeface="Arial" panose="020B0604020202020204" pitchFamily="34" charset="0"/>
                <a:cs typeface="Arial" panose="020B0604020202020204" pitchFamily="34" charset="0"/>
              </a:rPr>
              <a:t>Sharing the Slide</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cs typeface="Arial" panose="020B0604020202020204" pitchFamily="34" charset="0"/>
              </a:rPr>
              <a:t>Call To Action: Take a moment to have attendees sign up for Flip and create their first group and topic to launch with their class tomorrow. Encourage they experiment with Topic Copilot and explore the THOUSANDS of ready-to-use topics in Discovery.</a:t>
            </a:r>
            <a:endParaRPr lang="en-US" b="0" i="0">
              <a:solidFill>
                <a:srgbClr val="444444"/>
              </a:solidFill>
              <a:effectLst/>
              <a:latin typeface="Arial" panose="020B060402020202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D3551482-D3A8-FC43-A70A-891BD57E4408}" type="slidenum">
              <a:rPr lang="en-US" smtClean="0"/>
              <a:t>9</a:t>
            </a:fld>
            <a:endParaRPr lang="en-US"/>
          </a:p>
        </p:txBody>
      </p:sp>
    </p:spTree>
    <p:extLst>
      <p:ext uri="{BB962C8B-B14F-4D97-AF65-F5344CB8AC3E}">
        <p14:creationId xmlns:p14="http://schemas.microsoft.com/office/powerpoint/2010/main" val="39626188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6/22/2023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6/22/2023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6/22/2023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aka.ms/FlipEducatorToolkit" TargetMode="External"/><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hyperlink" Target="aka.ms/FlipUpdates"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6.png"/><Relationship Id="rId7" Type="http://schemas.openxmlformats.org/officeDocument/2006/relationships/hyperlink" Target="https://chrome.google.com/webstore/detail/flip/nijejdnikeoaldbcboagjlibadkabiae?hl=en"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hyperlink" Target="https://microsoftedge.microsoft.com/addons/detail/flip/mjmgjhffcjmgjfhiiemcolopcfheglde" TargetMode="External"/><Relationship Id="rId4" Type="http://schemas.openxmlformats.org/officeDocument/2006/relationships/image" Target="../media/image3.png"/><Relationship Id="rId9" Type="http://schemas.openxmlformats.org/officeDocument/2006/relationships/image" Target="../media/image49.png"/></Relationships>
</file>

<file path=ppt/slides/_rels/slide11.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52.png"/><Relationship Id="rId7" Type="http://schemas.openxmlformats.org/officeDocument/2006/relationships/image" Target="../media/image4.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53.png"/><Relationship Id="rId10" Type="http://schemas.openxmlformats.org/officeDocument/2006/relationships/image" Target="../media/image55.svg"/><Relationship Id="rId4" Type="http://schemas.openxmlformats.org/officeDocument/2006/relationships/hyperlink" Target="http://aka.ms/heretohelp&#8203;" TargetMode="External"/><Relationship Id="rId9" Type="http://schemas.openxmlformats.org/officeDocument/2006/relationships/image" Target="../media/image54.png"/></Relationships>
</file>

<file path=ppt/slides/_rels/slide13.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6.png"/><Relationship Id="rId7" Type="http://schemas.openxmlformats.org/officeDocument/2006/relationships/image" Target="../media/image57.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60.svg"/><Relationship Id="rId4" Type="http://schemas.openxmlformats.org/officeDocument/2006/relationships/image" Target="../media/image3.png"/><Relationship Id="rId9" Type="http://schemas.openxmlformats.org/officeDocument/2006/relationships/image" Target="../media/image59.png"/></Relationships>
</file>

<file path=ppt/slides/_rels/slide14.xml.rels><?xml version="1.0" encoding="UTF-8" standalone="yes"?>
<Relationships xmlns="http://schemas.openxmlformats.org/package/2006/relationships"><Relationship Id="rId8" Type="http://schemas.openxmlformats.org/officeDocument/2006/relationships/image" Target="../media/image63.svg"/><Relationship Id="rId13" Type="http://schemas.openxmlformats.org/officeDocument/2006/relationships/image" Target="../media/image68.png"/><Relationship Id="rId3" Type="http://schemas.openxmlformats.org/officeDocument/2006/relationships/image" Target="../media/image61.png"/><Relationship Id="rId7" Type="http://schemas.openxmlformats.org/officeDocument/2006/relationships/image" Target="../media/image62.png"/><Relationship Id="rId12" Type="http://schemas.openxmlformats.org/officeDocument/2006/relationships/image" Target="../media/image67.svg"/><Relationship Id="rId2" Type="http://schemas.openxmlformats.org/officeDocument/2006/relationships/notesSlide" Target="../notesSlides/notesSlide14.xml"/><Relationship Id="rId16" Type="http://schemas.openxmlformats.org/officeDocument/2006/relationships/image" Target="../media/image71.sv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66.png"/><Relationship Id="rId5" Type="http://schemas.openxmlformats.org/officeDocument/2006/relationships/image" Target="../media/image4.svg"/><Relationship Id="rId15" Type="http://schemas.openxmlformats.org/officeDocument/2006/relationships/image" Target="../media/image70.png"/><Relationship Id="rId10" Type="http://schemas.openxmlformats.org/officeDocument/2006/relationships/image" Target="../media/image65.svg"/><Relationship Id="rId4" Type="http://schemas.openxmlformats.org/officeDocument/2006/relationships/image" Target="../media/image3.png"/><Relationship Id="rId9" Type="http://schemas.openxmlformats.org/officeDocument/2006/relationships/image" Target="../media/image64.png"/><Relationship Id="rId14" Type="http://schemas.openxmlformats.org/officeDocument/2006/relationships/image" Target="../media/image69.sv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3.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4.svg"/><Relationship Id="rId5" Type="http://schemas.openxmlformats.org/officeDocument/2006/relationships/image" Target="../media/image8.png"/><Relationship Id="rId15" Type="http://schemas.openxmlformats.org/officeDocument/2006/relationships/image" Target="../media/image15.png"/><Relationship Id="rId10" Type="http://schemas.openxmlformats.org/officeDocument/2006/relationships/image" Target="../media/image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2.png"/><Relationship Id="rId3" Type="http://schemas.openxmlformats.org/officeDocument/2006/relationships/image" Target="../media/image16.png"/><Relationship Id="rId7" Type="http://schemas.openxmlformats.org/officeDocument/2006/relationships/image" Target="../media/image17.png"/><Relationship Id="rId12" Type="http://schemas.openxmlformats.org/officeDocument/2006/relationships/image" Target="../media/image21.png"/><Relationship Id="rId2" Type="http://schemas.openxmlformats.org/officeDocument/2006/relationships/notesSlide" Target="../notesSlides/notesSlide3.xml"/><Relationship Id="rId16"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20.png"/><Relationship Id="rId5" Type="http://schemas.openxmlformats.org/officeDocument/2006/relationships/image" Target="../media/image4.svg"/><Relationship Id="rId15" Type="http://schemas.openxmlformats.org/officeDocument/2006/relationships/image" Target="../media/image24.png"/><Relationship Id="rId10" Type="http://schemas.openxmlformats.org/officeDocument/2006/relationships/image" Target="../media/image19.png"/><Relationship Id="rId4" Type="http://schemas.openxmlformats.org/officeDocument/2006/relationships/image" Target="../media/image3.png"/><Relationship Id="rId9" Type="http://schemas.openxmlformats.org/officeDocument/2006/relationships/image" Target="../media/image18.png"/><Relationship Id="rId14" Type="http://schemas.openxmlformats.org/officeDocument/2006/relationships/image" Target="../media/image23.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6.png"/><Relationship Id="rId7"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28.svg"/><Relationship Id="rId5" Type="http://schemas.openxmlformats.org/officeDocument/2006/relationships/image" Target="../media/image4.svg"/><Relationship Id="rId10" Type="http://schemas.openxmlformats.org/officeDocument/2006/relationships/image" Target="../media/image27.png"/><Relationship Id="rId4" Type="http://schemas.openxmlformats.org/officeDocument/2006/relationships/image" Target="../media/image3.png"/><Relationship Id="rId9" Type="http://schemas.openxmlformats.org/officeDocument/2006/relationships/hyperlink" Target="http://info.flip.com/"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image" Target="../media/image29.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34.png"/><Relationship Id="rId5" Type="http://schemas.openxmlformats.org/officeDocument/2006/relationships/image" Target="../media/image4.svg"/><Relationship Id="rId10" Type="http://schemas.openxmlformats.org/officeDocument/2006/relationships/image" Target="../media/image33.png"/><Relationship Id="rId4" Type="http://schemas.openxmlformats.org/officeDocument/2006/relationships/image" Target="../media/image3.png"/><Relationship Id="rId9" Type="http://schemas.openxmlformats.org/officeDocument/2006/relationships/image" Target="../media/image32.png"/></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3.png"/><Relationship Id="rId7" Type="http://schemas.openxmlformats.org/officeDocument/2006/relationships/hyperlink" Target="https://help.flip.com/hc/en-us/articles/13267135804311"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47.svg"/><Relationship Id="rId5" Type="http://schemas.openxmlformats.org/officeDocument/2006/relationships/image" Target="../media/image4.svg"/><Relationship Id="rId10" Type="http://schemas.openxmlformats.org/officeDocument/2006/relationships/image" Target="../media/image46.png"/><Relationship Id="rId4" Type="http://schemas.openxmlformats.org/officeDocument/2006/relationships/image" Target="../media/image3.png"/><Relationship Id="rId9" Type="http://schemas.openxmlformats.org/officeDocument/2006/relationships/image" Target="../media/image45.gif"/></Relationships>
</file>

<file path=ppt/slides/slide1.xml><?xml version="1.0" encoding="utf-8"?>
<p:sld xmlns:a="http://schemas.openxmlformats.org/drawingml/2006/main" xmlns:r="http://schemas.openxmlformats.org/officeDocument/2006/relationships" xmlns:p="http://schemas.openxmlformats.org/presentationml/2006/main" show="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Freeform 5"/>
          <p:cNvSpPr/>
          <p:nvPr/>
        </p:nvSpPr>
        <p:spPr>
          <a:xfrm>
            <a:off x="5648232" y="1344126"/>
            <a:ext cx="3062328" cy="3062328"/>
          </a:xfrm>
          <a:custGeom>
            <a:avLst/>
            <a:gdLst/>
            <a:ahLst/>
            <a:cxnLst/>
            <a:rect l="l" t="t" r="r" b="b"/>
            <a:pathLst>
              <a:path w="3062328" h="3062328">
                <a:moveTo>
                  <a:pt x="0" y="0"/>
                </a:moveTo>
                <a:lnTo>
                  <a:pt x="3062328" y="0"/>
                </a:lnTo>
                <a:lnTo>
                  <a:pt x="3062328" y="3062328"/>
                </a:lnTo>
                <a:lnTo>
                  <a:pt x="0" y="3062328"/>
                </a:lnTo>
                <a:lnTo>
                  <a:pt x="0" y="0"/>
                </a:lnTo>
                <a:close/>
              </a:path>
            </a:pathLst>
          </a:custGeom>
          <a:blipFill>
            <a:blip r:embed="rId4"/>
            <a:stretch>
              <a:fillRect/>
            </a:stretch>
          </a:blipFill>
        </p:spPr>
      </p:sp>
      <p:grpSp>
        <p:nvGrpSpPr>
          <p:cNvPr id="6" name="Group 6"/>
          <p:cNvGrpSpPr/>
          <p:nvPr/>
        </p:nvGrpSpPr>
        <p:grpSpPr>
          <a:xfrm>
            <a:off x="16807213" y="9424563"/>
            <a:ext cx="1075421" cy="479844"/>
            <a:chOff x="0" y="0"/>
            <a:chExt cx="1433895" cy="639791"/>
          </a:xfrm>
        </p:grpSpPr>
        <p:sp>
          <p:nvSpPr>
            <p:cNvPr id="7" name="Freeform 7"/>
            <p:cNvSpPr/>
            <p:nvPr/>
          </p:nvSpPr>
          <p:spPr>
            <a:xfrm>
              <a:off x="0" y="0"/>
              <a:ext cx="634166" cy="639791"/>
            </a:xfrm>
            <a:custGeom>
              <a:avLst/>
              <a:gdLst/>
              <a:ahLst/>
              <a:cxnLst/>
              <a:rect l="l" t="t" r="r" b="b"/>
              <a:pathLst>
                <a:path w="634166" h="639791">
                  <a:moveTo>
                    <a:pt x="0" y="0"/>
                  </a:moveTo>
                  <a:lnTo>
                    <a:pt x="634166" y="0"/>
                  </a:lnTo>
                  <a:lnTo>
                    <a:pt x="634166" y="639791"/>
                  </a:lnTo>
                  <a:lnTo>
                    <a:pt x="0" y="639791"/>
                  </a:lnTo>
                  <a:lnTo>
                    <a:pt x="0" y="0"/>
                  </a:lnTo>
                  <a:close/>
                </a:path>
              </a:pathLst>
            </a:custGeom>
            <a:blipFill>
              <a:blip r:embed="rId5">
                <a:extLst>
                  <a:ext uri="{96DAC541-7B7A-43D3-8B79-37D633B846F1}">
                    <asvg:svgBlip xmlns:asvg="http://schemas.microsoft.com/office/drawing/2016/SVG/main" r:embed="rId6"/>
                  </a:ext>
                </a:extLst>
              </a:blip>
              <a:stretch>
                <a:fillRect r="-152735"/>
              </a:stretch>
            </a:blipFill>
          </p:spPr>
        </p:sp>
        <p:sp>
          <p:nvSpPr>
            <p:cNvPr id="8" name="Freeform 8"/>
            <p:cNvSpPr/>
            <p:nvPr/>
          </p:nvSpPr>
          <p:spPr>
            <a:xfrm>
              <a:off x="797796" y="0"/>
              <a:ext cx="636099" cy="639791"/>
            </a:xfrm>
            <a:custGeom>
              <a:avLst/>
              <a:gdLst/>
              <a:ahLst/>
              <a:cxnLst/>
              <a:rect l="l" t="t" r="r" b="b"/>
              <a:pathLst>
                <a:path w="636099" h="639791">
                  <a:moveTo>
                    <a:pt x="0" y="0"/>
                  </a:moveTo>
                  <a:lnTo>
                    <a:pt x="636099" y="0"/>
                  </a:lnTo>
                  <a:lnTo>
                    <a:pt x="636099" y="639791"/>
                  </a:lnTo>
                  <a:lnTo>
                    <a:pt x="0" y="639791"/>
                  </a:lnTo>
                  <a:lnTo>
                    <a:pt x="0" y="0"/>
                  </a:lnTo>
                  <a:close/>
                </a:path>
              </a:pathLst>
            </a:custGeom>
            <a:blipFill>
              <a:blip r:embed="rId7"/>
              <a:stretch>
                <a:fillRect t="-78059" r="-355635" b="-77889"/>
              </a:stretch>
            </a:blipFill>
          </p:spPr>
        </p:sp>
      </p:grpSp>
      <p:sp>
        <p:nvSpPr>
          <p:cNvPr id="9" name="TextBox 9"/>
          <p:cNvSpPr txBox="1"/>
          <p:nvPr/>
        </p:nvSpPr>
        <p:spPr>
          <a:xfrm>
            <a:off x="9390402" y="1977492"/>
            <a:ext cx="6971895" cy="2972673"/>
          </a:xfrm>
          <a:prstGeom prst="rect">
            <a:avLst/>
          </a:prstGeom>
        </p:spPr>
        <p:txBody>
          <a:bodyPr wrap="square" lIns="0" tIns="0" rIns="0" bIns="0" rtlCol="0" anchor="t">
            <a:spAutoFit/>
          </a:bodyPr>
          <a:lstStyle/>
          <a:p>
            <a:pPr>
              <a:lnSpc>
                <a:spcPts val="3919"/>
              </a:lnSpc>
            </a:pPr>
            <a:r>
              <a:rPr lang="en-US" sz="2950" spc="-104">
                <a:solidFill>
                  <a:srgbClr val="252427"/>
                </a:solidFill>
                <a:latin typeface="Arial"/>
                <a:ea typeface="+mn-lt"/>
                <a:cs typeface="Arial"/>
              </a:rPr>
              <a:t>Your Educator Innovation Leads here!</a:t>
            </a:r>
            <a:r>
              <a:rPr lang="en-US" sz="2950" spc="-104" dirty="0">
                <a:solidFill>
                  <a:srgbClr val="252427"/>
                </a:solidFill>
                <a:latin typeface="Arial"/>
                <a:cs typeface="Arial"/>
              </a:rPr>
              <a:t> </a:t>
            </a:r>
            <a:r>
              <a:rPr lang="en-US" sz="2950" spc="-104">
                <a:solidFill>
                  <a:srgbClr val="252427"/>
                </a:solidFill>
                <a:latin typeface="Arial"/>
                <a:cs typeface="Arial"/>
              </a:rPr>
              <a:t>We’ve added ideas and links in the Speaker Notes throughout this PowerPoint. The deck is ready to go! That said, like everything in Flip, you can customize this to meet the needs of your community &amp; presentation!​</a:t>
            </a:r>
            <a:endParaRPr lang="en-US">
              <a:cs typeface="Calibri"/>
            </a:endParaRPr>
          </a:p>
        </p:txBody>
      </p:sp>
      <p:sp>
        <p:nvSpPr>
          <p:cNvPr id="10" name="TextBox 10"/>
          <p:cNvSpPr txBox="1"/>
          <p:nvPr/>
        </p:nvSpPr>
        <p:spPr>
          <a:xfrm>
            <a:off x="1532699" y="663082"/>
            <a:ext cx="5646697" cy="4424416"/>
          </a:xfrm>
          <a:prstGeom prst="rect">
            <a:avLst/>
          </a:prstGeom>
        </p:spPr>
        <p:txBody>
          <a:bodyPr wrap="square" lIns="0" tIns="0" rIns="0" bIns="0" rtlCol="0" anchor="t">
            <a:spAutoFit/>
          </a:bodyPr>
          <a:lstStyle/>
          <a:p>
            <a:pPr>
              <a:lnSpc>
                <a:spcPts val="37832"/>
              </a:lnSpc>
              <a:spcBef>
                <a:spcPct val="0"/>
              </a:spcBef>
            </a:pPr>
            <a:r>
              <a:rPr lang="en-US" sz="26000" b="1">
                <a:solidFill>
                  <a:srgbClr val="252427"/>
                </a:solidFill>
                <a:latin typeface="Arial" panose="020B0604020202020204" pitchFamily="34" charset="0"/>
                <a:cs typeface="Arial" panose="020B0604020202020204" pitchFamily="34" charset="0"/>
              </a:rPr>
              <a:t>Hi!</a:t>
            </a:r>
          </a:p>
        </p:txBody>
      </p:sp>
      <p:sp>
        <p:nvSpPr>
          <p:cNvPr id="11" name="TextBox 11"/>
          <p:cNvSpPr txBox="1"/>
          <p:nvPr/>
        </p:nvSpPr>
        <p:spPr>
          <a:xfrm>
            <a:off x="9394518" y="5336932"/>
            <a:ext cx="6719588" cy="2462918"/>
          </a:xfrm>
          <a:prstGeom prst="rect">
            <a:avLst/>
          </a:prstGeom>
        </p:spPr>
        <p:txBody>
          <a:bodyPr lIns="0" tIns="0" rIns="0" bIns="0" rtlCol="0" anchor="t">
            <a:spAutoFit/>
          </a:bodyPr>
          <a:lstStyle/>
          <a:p>
            <a:pPr>
              <a:lnSpc>
                <a:spcPts val="3919"/>
              </a:lnSpc>
            </a:pPr>
            <a:r>
              <a:rPr lang="en-US" sz="2991" spc="-104">
                <a:solidFill>
                  <a:srgbClr val="252427"/>
                </a:solidFill>
                <a:latin typeface="Arial" panose="020B0604020202020204" pitchFamily="34" charset="0"/>
                <a:cs typeface="Arial" panose="020B0604020202020204" pitchFamily="34" charset="0"/>
              </a:rPr>
              <a:t>This presentation was published July 2023; for the latest version, additional resources, and to see our latest updates, go to </a:t>
            </a:r>
            <a:r>
              <a:rPr lang="en-US" sz="2991" b="1" spc="-104" err="1">
                <a:solidFill>
                  <a:srgbClr val="252427"/>
                </a:solidFill>
                <a:latin typeface="Arial" panose="020B0604020202020204" pitchFamily="34" charset="0"/>
                <a:cs typeface="Arial" panose="020B0604020202020204" pitchFamily="34" charset="0"/>
                <a:hlinkClick r:id="rId8"/>
              </a:rPr>
              <a:t>aka.ms</a:t>
            </a:r>
            <a:r>
              <a:rPr lang="en-US" sz="2991" b="1" spc="-104">
                <a:solidFill>
                  <a:srgbClr val="252427"/>
                </a:solidFill>
                <a:latin typeface="Arial" panose="020B0604020202020204" pitchFamily="34" charset="0"/>
                <a:cs typeface="Arial" panose="020B0604020202020204" pitchFamily="34" charset="0"/>
                <a:hlinkClick r:id="rId8"/>
              </a:rPr>
              <a:t>/</a:t>
            </a:r>
            <a:r>
              <a:rPr lang="en-US" sz="2991" b="1" spc="-104" err="1">
                <a:solidFill>
                  <a:srgbClr val="252427"/>
                </a:solidFill>
                <a:latin typeface="Arial" panose="020B0604020202020204" pitchFamily="34" charset="0"/>
                <a:cs typeface="Arial" panose="020B0604020202020204" pitchFamily="34" charset="0"/>
                <a:hlinkClick r:id="rId8"/>
              </a:rPr>
              <a:t>FlipEducatorToolkit</a:t>
            </a:r>
            <a:r>
              <a:rPr lang="en-US" sz="2991" spc="-104">
                <a:solidFill>
                  <a:srgbClr val="252427"/>
                </a:solidFill>
                <a:latin typeface="Arial" panose="020B0604020202020204" pitchFamily="34" charset="0"/>
                <a:cs typeface="Arial" panose="020B0604020202020204" pitchFamily="34" charset="0"/>
              </a:rPr>
              <a:t> and </a:t>
            </a:r>
            <a:r>
              <a:rPr lang="en-US" sz="2991" b="1" spc="-104" err="1">
                <a:solidFill>
                  <a:srgbClr val="252427"/>
                </a:solidFill>
                <a:latin typeface="Arial" panose="020B0604020202020204" pitchFamily="34" charset="0"/>
                <a:cs typeface="Arial" panose="020B0604020202020204" pitchFamily="34" charset="0"/>
                <a:hlinkClick r:id="rId9"/>
              </a:rPr>
              <a:t>aka.ms</a:t>
            </a:r>
            <a:r>
              <a:rPr lang="en-US" sz="2991" b="1" spc="-104">
                <a:solidFill>
                  <a:srgbClr val="252427"/>
                </a:solidFill>
                <a:latin typeface="Arial" panose="020B0604020202020204" pitchFamily="34" charset="0"/>
                <a:cs typeface="Arial" panose="020B0604020202020204" pitchFamily="34" charset="0"/>
                <a:hlinkClick r:id="rId9"/>
              </a:rPr>
              <a:t>/</a:t>
            </a:r>
            <a:r>
              <a:rPr lang="en-US" sz="2991" b="1" spc="-104" err="1">
                <a:solidFill>
                  <a:srgbClr val="252427"/>
                </a:solidFill>
                <a:latin typeface="Arial" panose="020B0604020202020204" pitchFamily="34" charset="0"/>
                <a:cs typeface="Arial" panose="020B0604020202020204" pitchFamily="34" charset="0"/>
                <a:hlinkClick r:id="rId9"/>
              </a:rPr>
              <a:t>FlipUpdates</a:t>
            </a:r>
            <a:endParaRPr lang="en-US" sz="2991" b="1" spc="-104">
              <a:solidFill>
                <a:srgbClr val="252427"/>
              </a:solidFill>
              <a:latin typeface="Arial" panose="020B0604020202020204" pitchFamily="34" charset="0"/>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 name="Group 5"/>
          <p:cNvGrpSpPr/>
          <p:nvPr/>
        </p:nvGrpSpPr>
        <p:grpSpPr>
          <a:xfrm>
            <a:off x="16807213" y="9424563"/>
            <a:ext cx="1075421" cy="479844"/>
            <a:chOff x="0" y="0"/>
            <a:chExt cx="1433895" cy="639791"/>
          </a:xfrm>
        </p:grpSpPr>
        <p:sp>
          <p:nvSpPr>
            <p:cNvPr id="6" name="Freeform 6"/>
            <p:cNvSpPr/>
            <p:nvPr/>
          </p:nvSpPr>
          <p:spPr>
            <a:xfrm>
              <a:off x="0" y="0"/>
              <a:ext cx="634166" cy="639791"/>
            </a:xfrm>
            <a:custGeom>
              <a:avLst/>
              <a:gdLst/>
              <a:ahLst/>
              <a:cxnLst/>
              <a:rect l="l" t="t" r="r" b="b"/>
              <a:pathLst>
                <a:path w="634166" h="639791">
                  <a:moveTo>
                    <a:pt x="0" y="0"/>
                  </a:moveTo>
                  <a:lnTo>
                    <a:pt x="634166" y="0"/>
                  </a:lnTo>
                  <a:lnTo>
                    <a:pt x="634166" y="639791"/>
                  </a:lnTo>
                  <a:lnTo>
                    <a:pt x="0" y="639791"/>
                  </a:lnTo>
                  <a:lnTo>
                    <a:pt x="0" y="0"/>
                  </a:lnTo>
                  <a:close/>
                </a:path>
              </a:pathLst>
            </a:custGeom>
            <a:blipFill>
              <a:blip r:embed="rId4">
                <a:extLst>
                  <a:ext uri="{96DAC541-7B7A-43D3-8B79-37D633B846F1}">
                    <asvg:svgBlip xmlns:asvg="http://schemas.microsoft.com/office/drawing/2016/SVG/main" r:embed="rId5"/>
                  </a:ext>
                </a:extLst>
              </a:blip>
              <a:stretch>
                <a:fillRect r="-152735"/>
              </a:stretch>
            </a:blipFill>
          </p:spPr>
        </p:sp>
        <p:sp>
          <p:nvSpPr>
            <p:cNvPr id="7" name="Freeform 7"/>
            <p:cNvSpPr/>
            <p:nvPr/>
          </p:nvSpPr>
          <p:spPr>
            <a:xfrm>
              <a:off x="797796" y="0"/>
              <a:ext cx="636099" cy="639791"/>
            </a:xfrm>
            <a:custGeom>
              <a:avLst/>
              <a:gdLst/>
              <a:ahLst/>
              <a:cxnLst/>
              <a:rect l="l" t="t" r="r" b="b"/>
              <a:pathLst>
                <a:path w="636099" h="639791">
                  <a:moveTo>
                    <a:pt x="0" y="0"/>
                  </a:moveTo>
                  <a:lnTo>
                    <a:pt x="636099" y="0"/>
                  </a:lnTo>
                  <a:lnTo>
                    <a:pt x="636099" y="639791"/>
                  </a:lnTo>
                  <a:lnTo>
                    <a:pt x="0" y="639791"/>
                  </a:lnTo>
                  <a:lnTo>
                    <a:pt x="0" y="0"/>
                  </a:lnTo>
                  <a:close/>
                </a:path>
              </a:pathLst>
            </a:custGeom>
            <a:blipFill>
              <a:blip r:embed="rId6"/>
              <a:stretch>
                <a:fillRect t="-78059" r="-355635" b="-77889"/>
              </a:stretch>
            </a:blipFill>
          </p:spPr>
        </p:sp>
      </p:grpSp>
      <p:sp>
        <p:nvSpPr>
          <p:cNvPr id="17" name="TextBox 17"/>
          <p:cNvSpPr txBox="1"/>
          <p:nvPr/>
        </p:nvSpPr>
        <p:spPr>
          <a:xfrm>
            <a:off x="1319506" y="1076849"/>
            <a:ext cx="16269683" cy="1045927"/>
          </a:xfrm>
          <a:prstGeom prst="rect">
            <a:avLst/>
          </a:prstGeom>
        </p:spPr>
        <p:txBody>
          <a:bodyPr wrap="square" lIns="0" tIns="0" rIns="0" bIns="0" rtlCol="0" anchor="t">
            <a:spAutoFit/>
          </a:bodyPr>
          <a:lstStyle/>
          <a:p>
            <a:pPr>
              <a:lnSpc>
                <a:spcPts val="8539"/>
              </a:lnSpc>
            </a:pPr>
            <a:r>
              <a:rPr lang="en-US" sz="6950" b="1" spc="-349" dirty="0">
                <a:solidFill>
                  <a:srgbClr val="252427"/>
                </a:solidFill>
                <a:latin typeface="Arial"/>
                <a:cs typeface="Arial"/>
              </a:rPr>
              <a:t>Use the Flip Edge </a:t>
            </a:r>
            <a:r>
              <a:rPr lang="en-US" sz="6950" b="1" spc="-349">
                <a:solidFill>
                  <a:srgbClr val="252427"/>
                </a:solidFill>
                <a:latin typeface="Arial"/>
                <a:cs typeface="Arial"/>
              </a:rPr>
              <a:t>and Chrome extension</a:t>
            </a:r>
            <a:endParaRPr lang="en-US"/>
          </a:p>
        </p:txBody>
      </p:sp>
      <p:sp>
        <p:nvSpPr>
          <p:cNvPr id="15" name="TextBox 17">
            <a:extLst>
              <a:ext uri="{FF2B5EF4-FFF2-40B4-BE49-F238E27FC236}">
                <a16:creationId xmlns:a16="http://schemas.microsoft.com/office/drawing/2014/main" id="{F270AC4E-1951-F8C7-5FB5-3E838483367B}"/>
              </a:ext>
            </a:extLst>
          </p:cNvPr>
          <p:cNvSpPr txBox="1"/>
          <p:nvPr/>
        </p:nvSpPr>
        <p:spPr>
          <a:xfrm>
            <a:off x="1375263" y="2256766"/>
            <a:ext cx="10089188" cy="769441"/>
          </a:xfrm>
          <a:prstGeom prst="rect">
            <a:avLst/>
          </a:prstGeom>
        </p:spPr>
        <p:txBody>
          <a:bodyPr wrap="square" lIns="0" tIns="0" rIns="0" bIns="0" rtlCol="0" anchor="t">
            <a:spAutoFit/>
          </a:bodyPr>
          <a:lstStyle/>
          <a:p>
            <a:r>
              <a:rPr lang="en-US" sz="2500">
                <a:solidFill>
                  <a:srgbClr val="252427"/>
                </a:solidFill>
                <a:latin typeface="Arial"/>
                <a:cs typeface="Arial"/>
              </a:rPr>
              <a:t>The Flip extension for Chrome and Edge lets you access your topics and groups from the Microsoft Edge and Google Chrome browsers. </a:t>
            </a:r>
            <a:endParaRPr lang="en-US"/>
          </a:p>
        </p:txBody>
      </p:sp>
      <p:sp>
        <p:nvSpPr>
          <p:cNvPr id="30" name="TextBox 8">
            <a:extLst>
              <a:ext uri="{FF2B5EF4-FFF2-40B4-BE49-F238E27FC236}">
                <a16:creationId xmlns:a16="http://schemas.microsoft.com/office/drawing/2014/main" id="{30A88DD2-2275-4145-2DDB-7D0CABE7D015}"/>
              </a:ext>
            </a:extLst>
          </p:cNvPr>
          <p:cNvSpPr txBox="1"/>
          <p:nvPr/>
        </p:nvSpPr>
        <p:spPr>
          <a:xfrm>
            <a:off x="11992013" y="8616296"/>
            <a:ext cx="2731585" cy="238335"/>
          </a:xfrm>
          <a:prstGeom prst="rect">
            <a:avLst/>
          </a:prstGeom>
        </p:spPr>
        <p:txBody>
          <a:bodyPr lIns="0" tIns="0" rIns="0" bIns="0" rtlCol="0" anchor="t">
            <a:spAutoFit/>
          </a:bodyPr>
          <a:lstStyle/>
          <a:p>
            <a:pPr algn="ctr">
              <a:lnSpc>
                <a:spcPts val="1964"/>
              </a:lnSpc>
            </a:pPr>
            <a:r>
              <a:rPr lang="en-US" sz="1400" spc="-60" dirty="0">
                <a:latin typeface="Arial"/>
                <a:ea typeface="+mn-lt"/>
                <a:cs typeface="Arial"/>
                <a:hlinkClick r:id="rId7"/>
              </a:rPr>
              <a:t>Flip – Chrome Web Store</a:t>
            </a:r>
            <a:endParaRPr lang="en-US"/>
          </a:p>
        </p:txBody>
      </p:sp>
      <p:pic>
        <p:nvPicPr>
          <p:cNvPr id="55" name="Picture 55" descr="Graphical user interface, application, Teams&#10;&#10;Description automatically generated">
            <a:extLst>
              <a:ext uri="{FF2B5EF4-FFF2-40B4-BE49-F238E27FC236}">
                <a16:creationId xmlns:a16="http://schemas.microsoft.com/office/drawing/2014/main" id="{00C6E0EF-5066-61E4-6A94-932E6E12EA62}"/>
              </a:ext>
            </a:extLst>
          </p:cNvPr>
          <p:cNvPicPr>
            <a:picLocks noChangeAspect="1"/>
          </p:cNvPicPr>
          <p:nvPr/>
        </p:nvPicPr>
        <p:blipFill>
          <a:blip r:embed="rId8"/>
          <a:stretch>
            <a:fillRect/>
          </a:stretch>
        </p:blipFill>
        <p:spPr>
          <a:xfrm>
            <a:off x="9649521" y="3130900"/>
            <a:ext cx="7261261" cy="5336828"/>
          </a:xfrm>
          <a:prstGeom prst="rect">
            <a:avLst/>
          </a:prstGeom>
        </p:spPr>
      </p:pic>
      <p:pic>
        <p:nvPicPr>
          <p:cNvPr id="56" name="Picture 56" descr="Graphical user interface, application&#10;&#10;Description automatically generated">
            <a:extLst>
              <a:ext uri="{FF2B5EF4-FFF2-40B4-BE49-F238E27FC236}">
                <a16:creationId xmlns:a16="http://schemas.microsoft.com/office/drawing/2014/main" id="{961057DB-DC17-A798-1C20-9E2ADA7C2C37}"/>
              </a:ext>
            </a:extLst>
          </p:cNvPr>
          <p:cNvPicPr>
            <a:picLocks noChangeAspect="1"/>
          </p:cNvPicPr>
          <p:nvPr/>
        </p:nvPicPr>
        <p:blipFill>
          <a:blip r:embed="rId9"/>
          <a:stretch>
            <a:fillRect/>
          </a:stretch>
        </p:blipFill>
        <p:spPr>
          <a:xfrm>
            <a:off x="1197948" y="3103632"/>
            <a:ext cx="8564943" cy="5445760"/>
          </a:xfrm>
          <a:prstGeom prst="rect">
            <a:avLst/>
          </a:prstGeom>
        </p:spPr>
      </p:pic>
      <p:sp>
        <p:nvSpPr>
          <p:cNvPr id="58" name="TextBox 8">
            <a:extLst>
              <a:ext uri="{FF2B5EF4-FFF2-40B4-BE49-F238E27FC236}">
                <a16:creationId xmlns:a16="http://schemas.microsoft.com/office/drawing/2014/main" id="{EBE65808-3201-BC90-DCAC-1B6585FA563A}"/>
              </a:ext>
            </a:extLst>
          </p:cNvPr>
          <p:cNvSpPr txBox="1"/>
          <p:nvPr/>
        </p:nvSpPr>
        <p:spPr>
          <a:xfrm>
            <a:off x="4028184" y="8690637"/>
            <a:ext cx="2731585" cy="238335"/>
          </a:xfrm>
          <a:prstGeom prst="rect">
            <a:avLst/>
          </a:prstGeom>
        </p:spPr>
        <p:txBody>
          <a:bodyPr lIns="0" tIns="0" rIns="0" bIns="0" rtlCol="0" anchor="t">
            <a:spAutoFit/>
          </a:bodyPr>
          <a:lstStyle/>
          <a:p>
            <a:pPr algn="ctr">
              <a:lnSpc>
                <a:spcPts val="1964"/>
              </a:lnSpc>
            </a:pPr>
            <a:r>
              <a:rPr lang="en-US" sz="1400" spc="-60" dirty="0">
                <a:latin typeface="Arial"/>
                <a:ea typeface="+mn-lt"/>
                <a:cs typeface="Arial"/>
                <a:hlinkClick r:id="rId10"/>
              </a:rPr>
              <a:t>Flip – Microsoft Edge Addons</a:t>
            </a:r>
            <a:endParaRPr lang="en-US">
              <a:latin typeface="Arial"/>
              <a:cs typeface="Arial"/>
            </a:endParaRPr>
          </a:p>
        </p:txBody>
      </p:sp>
    </p:spTree>
    <p:extLst>
      <p:ext uri="{BB962C8B-B14F-4D97-AF65-F5344CB8AC3E}">
        <p14:creationId xmlns:p14="http://schemas.microsoft.com/office/powerpoint/2010/main" val="42843096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6"/>
          <p:cNvSpPr txBox="1"/>
          <p:nvPr/>
        </p:nvSpPr>
        <p:spPr>
          <a:xfrm>
            <a:off x="1028700" y="2744303"/>
            <a:ext cx="1343452" cy="387157"/>
          </a:xfrm>
          <a:prstGeom prst="rect">
            <a:avLst/>
          </a:prstGeom>
        </p:spPr>
        <p:txBody>
          <a:bodyPr wrap="square" lIns="0" tIns="0" rIns="0" bIns="0" rtlCol="0" anchor="t">
            <a:spAutoFit/>
          </a:bodyPr>
          <a:lstStyle/>
          <a:p>
            <a:pPr>
              <a:lnSpc>
                <a:spcPts val="3348"/>
              </a:lnSpc>
            </a:pPr>
            <a:r>
              <a:rPr lang="en-US" sz="2391" b="1">
                <a:solidFill>
                  <a:srgbClr val="252427"/>
                </a:solidFill>
                <a:latin typeface="Arial" panose="020B0604020202020204" pitchFamily="34" charset="0"/>
                <a:cs typeface="Arial" panose="020B0604020202020204" pitchFamily="34" charset="0"/>
              </a:rPr>
              <a:t>PreK-8</a:t>
            </a:r>
          </a:p>
        </p:txBody>
      </p:sp>
      <p:sp>
        <p:nvSpPr>
          <p:cNvPr id="7" name="TextBox 7"/>
          <p:cNvSpPr txBox="1"/>
          <p:nvPr/>
        </p:nvSpPr>
        <p:spPr>
          <a:xfrm>
            <a:off x="1028700" y="3314481"/>
            <a:ext cx="2202507" cy="6182911"/>
          </a:xfrm>
          <a:prstGeom prst="rect">
            <a:avLst/>
          </a:prstGeom>
        </p:spPr>
        <p:txBody>
          <a:bodyPr lIns="0" tIns="0" rIns="0" bIns="0" rtlCol="0" anchor="t">
            <a:spAutoFit/>
          </a:bodyPr>
          <a:lstStyle/>
          <a:p>
            <a:pPr>
              <a:lnSpc>
                <a:spcPts val="2679"/>
              </a:lnSpc>
            </a:pPr>
            <a:r>
              <a:rPr lang="en-US" sz="1269">
                <a:solidFill>
                  <a:srgbClr val="252427"/>
                </a:solidFill>
                <a:latin typeface="Arial" panose="020B0604020202020204" pitchFamily="34" charset="0"/>
                <a:cs typeface="Arial" panose="020B0604020202020204" pitchFamily="34" charset="0"/>
              </a:rPr>
              <a:t>Icebreakers + Goal Setting</a:t>
            </a:r>
          </a:p>
          <a:p>
            <a:pPr>
              <a:lnSpc>
                <a:spcPts val="2679"/>
              </a:lnSpc>
            </a:pPr>
            <a:r>
              <a:rPr lang="en-US" sz="1269">
                <a:solidFill>
                  <a:srgbClr val="252427"/>
                </a:solidFill>
                <a:latin typeface="Arial" panose="020B0604020202020204" pitchFamily="34" charset="0"/>
                <a:cs typeface="Arial" panose="020B0604020202020204" pitchFamily="34" charset="0"/>
              </a:rPr>
              <a:t>Book Talks and Commercials</a:t>
            </a:r>
          </a:p>
          <a:p>
            <a:pPr>
              <a:lnSpc>
                <a:spcPts val="2679"/>
              </a:lnSpc>
            </a:pPr>
            <a:r>
              <a:rPr lang="en-US" sz="1269">
                <a:solidFill>
                  <a:srgbClr val="252427"/>
                </a:solidFill>
                <a:latin typeface="Arial" panose="020B0604020202020204" pitchFamily="34" charset="0"/>
                <a:cs typeface="Arial" panose="020B0604020202020204" pitchFamily="34" charset="0"/>
              </a:rPr>
              <a:t>Family Connections</a:t>
            </a:r>
          </a:p>
          <a:p>
            <a:pPr>
              <a:lnSpc>
                <a:spcPts val="2679"/>
              </a:lnSpc>
            </a:pPr>
            <a:r>
              <a:rPr lang="en-US" sz="1269">
                <a:solidFill>
                  <a:srgbClr val="252427"/>
                </a:solidFill>
                <a:latin typeface="Arial" panose="020B0604020202020204" pitchFamily="34" charset="0"/>
                <a:cs typeface="Arial" panose="020B0604020202020204" pitchFamily="34" charset="0"/>
              </a:rPr>
              <a:t>Current + Historial Events</a:t>
            </a:r>
          </a:p>
          <a:p>
            <a:pPr>
              <a:lnSpc>
                <a:spcPts val="2679"/>
              </a:lnSpc>
            </a:pPr>
            <a:r>
              <a:rPr lang="en-US" sz="1269">
                <a:solidFill>
                  <a:srgbClr val="252427"/>
                </a:solidFill>
                <a:latin typeface="Arial" panose="020B0604020202020204" pitchFamily="34" charset="0"/>
                <a:cs typeface="Arial" panose="020B0604020202020204" pitchFamily="34" charset="0"/>
              </a:rPr>
              <a:t>State of the Classroom</a:t>
            </a:r>
          </a:p>
          <a:p>
            <a:pPr>
              <a:lnSpc>
                <a:spcPts val="2679"/>
              </a:lnSpc>
            </a:pPr>
            <a:r>
              <a:rPr lang="en-US" sz="1269">
                <a:solidFill>
                  <a:srgbClr val="252427"/>
                </a:solidFill>
                <a:latin typeface="Arial" panose="020B0604020202020204" pitchFamily="34" charset="0"/>
                <a:cs typeface="Arial" panose="020B0604020202020204" pitchFamily="34" charset="0"/>
              </a:rPr>
              <a:t>#GridPals</a:t>
            </a:r>
          </a:p>
          <a:p>
            <a:pPr>
              <a:lnSpc>
                <a:spcPts val="2679"/>
              </a:lnSpc>
            </a:pPr>
            <a:r>
              <a:rPr lang="en-US" sz="1269">
                <a:solidFill>
                  <a:srgbClr val="252427"/>
                </a:solidFill>
                <a:latin typeface="Arial" panose="020B0604020202020204" pitchFamily="34" charset="0"/>
                <a:cs typeface="Arial" panose="020B0604020202020204" pitchFamily="34" charset="0"/>
              </a:rPr>
              <a:t>Aha Moments</a:t>
            </a:r>
          </a:p>
          <a:p>
            <a:pPr>
              <a:lnSpc>
                <a:spcPts val="2679"/>
              </a:lnSpc>
            </a:pPr>
            <a:r>
              <a:rPr lang="en-US" sz="1269">
                <a:solidFill>
                  <a:srgbClr val="252427"/>
                </a:solidFill>
                <a:latin typeface="Arial" panose="020B0604020202020204" pitchFamily="34" charset="0"/>
                <a:cs typeface="Arial" panose="020B0604020202020204" pitchFamily="34" charset="0"/>
              </a:rPr>
              <a:t>Think Alouds + Reflections</a:t>
            </a:r>
          </a:p>
          <a:p>
            <a:pPr>
              <a:lnSpc>
                <a:spcPts val="2679"/>
              </a:lnSpc>
            </a:pPr>
            <a:r>
              <a:rPr lang="en-US" sz="1269">
                <a:solidFill>
                  <a:srgbClr val="252427"/>
                </a:solidFill>
                <a:latin typeface="Arial" panose="020B0604020202020204" pitchFamily="34" charset="0"/>
                <a:cs typeface="Arial" panose="020B0604020202020204" pitchFamily="34" charset="0"/>
              </a:rPr>
              <a:t>Mathematical Thinking + Help</a:t>
            </a:r>
          </a:p>
          <a:p>
            <a:pPr>
              <a:lnSpc>
                <a:spcPts val="2679"/>
              </a:lnSpc>
            </a:pPr>
            <a:r>
              <a:rPr lang="en-US" sz="1269">
                <a:solidFill>
                  <a:srgbClr val="252427"/>
                </a:solidFill>
                <a:latin typeface="Arial" panose="020B0604020202020204" pitchFamily="34" charset="0"/>
                <a:cs typeface="Arial" panose="020B0604020202020204" pitchFamily="34" charset="0"/>
              </a:rPr>
              <a:t>Virtual + Physical Field Trips</a:t>
            </a:r>
          </a:p>
          <a:p>
            <a:pPr>
              <a:lnSpc>
                <a:spcPts val="2679"/>
              </a:lnSpc>
            </a:pPr>
            <a:r>
              <a:rPr lang="en-US" sz="1269">
                <a:solidFill>
                  <a:srgbClr val="252427"/>
                </a:solidFill>
                <a:latin typeface="Arial" panose="020B0604020202020204" pitchFamily="34" charset="0"/>
                <a:cs typeface="Arial" panose="020B0604020202020204" pitchFamily="34" charset="0"/>
              </a:rPr>
              <a:t>Fluency and Phonics</a:t>
            </a:r>
          </a:p>
          <a:p>
            <a:pPr>
              <a:lnSpc>
                <a:spcPts val="2679"/>
              </a:lnSpc>
            </a:pPr>
            <a:r>
              <a:rPr lang="en-US" sz="1269">
                <a:solidFill>
                  <a:srgbClr val="252427"/>
                </a:solidFill>
                <a:latin typeface="Arial" panose="020B0604020202020204" pitchFamily="34" charset="0"/>
                <a:cs typeface="Arial" panose="020B0604020202020204" pitchFamily="34" charset="0"/>
              </a:rPr>
              <a:t>#Fliphunt Adventures</a:t>
            </a:r>
          </a:p>
          <a:p>
            <a:pPr>
              <a:lnSpc>
                <a:spcPts val="2679"/>
              </a:lnSpc>
            </a:pPr>
            <a:r>
              <a:rPr lang="en-US" sz="1269">
                <a:solidFill>
                  <a:srgbClr val="252427"/>
                </a:solidFill>
                <a:latin typeface="Arial" panose="020B0604020202020204" pitchFamily="34" charset="0"/>
                <a:cs typeface="Arial" panose="020B0604020202020204" pitchFamily="34" charset="0"/>
              </a:rPr>
              <a:t>Compare and Contrast</a:t>
            </a:r>
          </a:p>
          <a:p>
            <a:pPr>
              <a:lnSpc>
                <a:spcPts val="2679"/>
              </a:lnSpc>
            </a:pPr>
            <a:r>
              <a:rPr lang="en-US" sz="1269">
                <a:solidFill>
                  <a:srgbClr val="252427"/>
                </a:solidFill>
                <a:latin typeface="Arial" panose="020B0604020202020204" pitchFamily="34" charset="0"/>
                <a:cs typeface="Arial" panose="020B0604020202020204" pitchFamily="34" charset="0"/>
              </a:rPr>
              <a:t>Recorder Karaoke</a:t>
            </a:r>
          </a:p>
          <a:p>
            <a:pPr>
              <a:lnSpc>
                <a:spcPts val="2679"/>
              </a:lnSpc>
            </a:pPr>
            <a:r>
              <a:rPr lang="en-US" sz="1269">
                <a:solidFill>
                  <a:srgbClr val="252427"/>
                </a:solidFill>
                <a:latin typeface="Arial" panose="020B0604020202020204" pitchFamily="34" charset="0"/>
                <a:cs typeface="Arial" panose="020B0604020202020204" pitchFamily="34" charset="0"/>
              </a:rPr>
              <a:t>Physical Ed Demonstrations</a:t>
            </a:r>
          </a:p>
          <a:p>
            <a:pPr>
              <a:lnSpc>
                <a:spcPts val="2679"/>
              </a:lnSpc>
            </a:pPr>
            <a:r>
              <a:rPr lang="en-US" sz="1269">
                <a:solidFill>
                  <a:srgbClr val="252427"/>
                </a:solidFill>
                <a:latin typeface="Arial" panose="020B0604020202020204" pitchFamily="34" charset="0"/>
                <a:cs typeface="Arial" panose="020B0604020202020204" pitchFamily="34" charset="0"/>
              </a:rPr>
              <a:t>Science Fairs</a:t>
            </a:r>
          </a:p>
          <a:p>
            <a:pPr>
              <a:lnSpc>
                <a:spcPts val="2679"/>
              </a:lnSpc>
            </a:pPr>
            <a:r>
              <a:rPr lang="en-US" sz="1269">
                <a:solidFill>
                  <a:srgbClr val="252427"/>
                </a:solidFill>
                <a:latin typeface="Arial" panose="020B0604020202020204" pitchFamily="34" charset="0"/>
                <a:cs typeface="Arial" panose="020B0604020202020204" pitchFamily="34" charset="0"/>
              </a:rPr>
              <a:t>Newscasts</a:t>
            </a:r>
          </a:p>
          <a:p>
            <a:pPr>
              <a:lnSpc>
                <a:spcPts val="2679"/>
              </a:lnSpc>
            </a:pPr>
            <a:r>
              <a:rPr lang="en-US" sz="1269">
                <a:solidFill>
                  <a:srgbClr val="252427"/>
                </a:solidFill>
                <a:latin typeface="Arial" panose="020B0604020202020204" pitchFamily="34" charset="0"/>
                <a:cs typeface="Arial" panose="020B0604020202020204" pitchFamily="34" charset="0"/>
              </a:rPr>
              <a:t>Progress Reports</a:t>
            </a:r>
          </a:p>
        </p:txBody>
      </p:sp>
      <p:sp>
        <p:nvSpPr>
          <p:cNvPr id="8" name="TextBox 8"/>
          <p:cNvSpPr txBox="1"/>
          <p:nvPr/>
        </p:nvSpPr>
        <p:spPr>
          <a:xfrm>
            <a:off x="4008479" y="3314481"/>
            <a:ext cx="1939528" cy="5836662"/>
          </a:xfrm>
          <a:prstGeom prst="rect">
            <a:avLst/>
          </a:prstGeom>
        </p:spPr>
        <p:txBody>
          <a:bodyPr lIns="0" tIns="0" rIns="0" bIns="0" rtlCol="0" anchor="t">
            <a:spAutoFit/>
          </a:bodyPr>
          <a:lstStyle/>
          <a:p>
            <a:pPr>
              <a:lnSpc>
                <a:spcPts val="2679"/>
              </a:lnSpc>
            </a:pPr>
            <a:r>
              <a:rPr lang="en-US" sz="1269">
                <a:solidFill>
                  <a:srgbClr val="252427"/>
                </a:solidFill>
                <a:latin typeface="Arial" panose="020B0604020202020204" pitchFamily="34" charset="0"/>
                <a:cs typeface="Arial" panose="020B0604020202020204" pitchFamily="34" charset="0"/>
              </a:rPr>
              <a:t>Book Speed Dating</a:t>
            </a:r>
          </a:p>
          <a:p>
            <a:pPr>
              <a:lnSpc>
                <a:spcPts val="2679"/>
              </a:lnSpc>
            </a:pPr>
            <a:r>
              <a:rPr lang="en-US" sz="1269">
                <a:solidFill>
                  <a:srgbClr val="252427"/>
                </a:solidFill>
                <a:latin typeface="Arial" panose="020B0604020202020204" pitchFamily="34" charset="0"/>
                <a:cs typeface="Arial" panose="020B0604020202020204" pitchFamily="34" charset="0"/>
              </a:rPr>
              <a:t>Reflections</a:t>
            </a:r>
          </a:p>
          <a:p>
            <a:pPr>
              <a:lnSpc>
                <a:spcPts val="2679"/>
              </a:lnSpc>
            </a:pPr>
            <a:r>
              <a:rPr lang="en-US" sz="1269">
                <a:solidFill>
                  <a:srgbClr val="252427"/>
                </a:solidFill>
                <a:latin typeface="Arial" panose="020B0604020202020204" pitchFamily="34" charset="0"/>
                <a:cs typeface="Arial" panose="020B0604020202020204" pitchFamily="34" charset="0"/>
              </a:rPr>
              <a:t>World Language Learning</a:t>
            </a:r>
          </a:p>
          <a:p>
            <a:pPr>
              <a:lnSpc>
                <a:spcPts val="2679"/>
              </a:lnSpc>
            </a:pPr>
            <a:r>
              <a:rPr lang="en-US" sz="1269">
                <a:solidFill>
                  <a:srgbClr val="252427"/>
                </a:solidFill>
                <a:latin typeface="Arial" panose="020B0604020202020204" pitchFamily="34" charset="0"/>
                <a:cs typeface="Arial" panose="020B0604020202020204" pitchFamily="34" charset="0"/>
              </a:rPr>
              <a:t>Quote Analysis</a:t>
            </a:r>
          </a:p>
          <a:p>
            <a:pPr>
              <a:lnSpc>
                <a:spcPts val="2679"/>
              </a:lnSpc>
            </a:pPr>
            <a:r>
              <a:rPr lang="en-US" sz="1269">
                <a:solidFill>
                  <a:srgbClr val="252427"/>
                </a:solidFill>
                <a:latin typeface="Arial" panose="020B0604020202020204" pitchFamily="34" charset="0"/>
                <a:cs typeface="Arial" panose="020B0604020202020204" pitchFamily="34" charset="0"/>
              </a:rPr>
              <a:t>Scientific Research</a:t>
            </a:r>
          </a:p>
          <a:p>
            <a:pPr>
              <a:lnSpc>
                <a:spcPts val="2679"/>
              </a:lnSpc>
            </a:pPr>
            <a:r>
              <a:rPr lang="en-US" sz="1269">
                <a:solidFill>
                  <a:srgbClr val="252427"/>
                </a:solidFill>
                <a:latin typeface="Arial" panose="020B0604020202020204" pitchFamily="34" charset="0"/>
                <a:cs typeface="Arial" panose="020B0604020202020204" pitchFamily="34" charset="0"/>
              </a:rPr>
              <a:t>Physical Ed Training</a:t>
            </a:r>
          </a:p>
          <a:p>
            <a:pPr>
              <a:lnSpc>
                <a:spcPts val="2679"/>
              </a:lnSpc>
            </a:pPr>
            <a:r>
              <a:rPr lang="en-US" sz="1269">
                <a:solidFill>
                  <a:srgbClr val="252427"/>
                </a:solidFill>
                <a:latin typeface="Arial" panose="020B0604020202020204" pitchFamily="34" charset="0"/>
                <a:cs typeface="Arial" panose="020B0604020202020204" pitchFamily="34" charset="0"/>
              </a:rPr>
              <a:t>Digital Concerts</a:t>
            </a:r>
          </a:p>
          <a:p>
            <a:pPr>
              <a:lnSpc>
                <a:spcPts val="2679"/>
              </a:lnSpc>
            </a:pPr>
            <a:r>
              <a:rPr lang="en-US" sz="1269">
                <a:solidFill>
                  <a:srgbClr val="252427"/>
                </a:solidFill>
                <a:latin typeface="Arial" panose="020B0604020202020204" pitchFamily="34" charset="0"/>
                <a:cs typeface="Arial" panose="020B0604020202020204" pitchFamily="34" charset="0"/>
              </a:rPr>
              <a:t>Prove Formulas</a:t>
            </a:r>
          </a:p>
          <a:p>
            <a:pPr>
              <a:lnSpc>
                <a:spcPts val="2679"/>
              </a:lnSpc>
            </a:pPr>
            <a:r>
              <a:rPr lang="en-US" sz="1269">
                <a:solidFill>
                  <a:srgbClr val="252427"/>
                </a:solidFill>
                <a:latin typeface="Arial" panose="020B0604020202020204" pitchFamily="34" charset="0"/>
                <a:cs typeface="Arial" panose="020B0604020202020204" pitchFamily="34" charset="0"/>
              </a:rPr>
              <a:t>Abstract Reasoning</a:t>
            </a:r>
          </a:p>
          <a:p>
            <a:pPr>
              <a:lnSpc>
                <a:spcPts val="2679"/>
              </a:lnSpc>
            </a:pPr>
            <a:r>
              <a:rPr lang="en-US" sz="1269">
                <a:solidFill>
                  <a:srgbClr val="252427"/>
                </a:solidFill>
                <a:latin typeface="Arial" panose="020B0604020202020204" pitchFamily="34" charset="0"/>
                <a:cs typeface="Arial" panose="020B0604020202020204" pitchFamily="34" charset="0"/>
              </a:rPr>
              <a:t>Final Project Showcase</a:t>
            </a:r>
          </a:p>
          <a:p>
            <a:pPr>
              <a:lnSpc>
                <a:spcPts val="2679"/>
              </a:lnSpc>
            </a:pPr>
            <a:r>
              <a:rPr lang="en-US" sz="1269">
                <a:solidFill>
                  <a:srgbClr val="252427"/>
                </a:solidFill>
                <a:latin typeface="Arial" panose="020B0604020202020204" pitchFamily="34" charset="0"/>
                <a:cs typeface="Arial" panose="020B0604020202020204" pitchFamily="34" charset="0"/>
              </a:rPr>
              <a:t>Virtual Art Show</a:t>
            </a:r>
          </a:p>
          <a:p>
            <a:pPr>
              <a:lnSpc>
                <a:spcPts val="2679"/>
              </a:lnSpc>
            </a:pPr>
            <a:r>
              <a:rPr lang="en-US" sz="1269">
                <a:solidFill>
                  <a:srgbClr val="252427"/>
                </a:solidFill>
                <a:latin typeface="Arial" panose="020B0604020202020204" pitchFamily="34" charset="0"/>
                <a:cs typeface="Arial" panose="020B0604020202020204" pitchFamily="34" charset="0"/>
              </a:rPr>
              <a:t>School Announcements</a:t>
            </a:r>
          </a:p>
          <a:p>
            <a:pPr>
              <a:lnSpc>
                <a:spcPts val="2679"/>
              </a:lnSpc>
            </a:pPr>
            <a:r>
              <a:rPr lang="en-US" sz="1269">
                <a:solidFill>
                  <a:srgbClr val="252427"/>
                </a:solidFill>
                <a:latin typeface="Arial" panose="020B0604020202020204" pitchFamily="34" charset="0"/>
                <a:cs typeface="Arial" panose="020B0604020202020204" pitchFamily="34" charset="0"/>
              </a:rPr>
              <a:t>Commercials</a:t>
            </a:r>
          </a:p>
          <a:p>
            <a:pPr>
              <a:lnSpc>
                <a:spcPts val="2679"/>
              </a:lnSpc>
            </a:pPr>
            <a:r>
              <a:rPr lang="en-US" sz="1269">
                <a:solidFill>
                  <a:srgbClr val="252427"/>
                </a:solidFill>
                <a:latin typeface="Arial" panose="020B0604020202020204" pitchFamily="34" charset="0"/>
                <a:cs typeface="Arial" panose="020B0604020202020204" pitchFamily="34" charset="0"/>
              </a:rPr>
              <a:t>Persuasive Debates</a:t>
            </a:r>
          </a:p>
          <a:p>
            <a:pPr>
              <a:lnSpc>
                <a:spcPts val="2679"/>
              </a:lnSpc>
            </a:pPr>
            <a:r>
              <a:rPr lang="en-US" sz="1269">
                <a:solidFill>
                  <a:srgbClr val="252427"/>
                </a:solidFill>
                <a:latin typeface="Arial" panose="020B0604020202020204" pitchFamily="34" charset="0"/>
                <a:cs typeface="Arial" panose="020B0604020202020204" pitchFamily="34" charset="0"/>
              </a:rPr>
              <a:t>Peer Review</a:t>
            </a:r>
          </a:p>
          <a:p>
            <a:pPr>
              <a:lnSpc>
                <a:spcPts val="2679"/>
              </a:lnSpc>
            </a:pPr>
            <a:r>
              <a:rPr lang="en-US" sz="1269">
                <a:solidFill>
                  <a:srgbClr val="252427"/>
                </a:solidFill>
                <a:latin typeface="Arial" panose="020B0604020202020204" pitchFamily="34" charset="0"/>
                <a:cs typeface="Arial" panose="020B0604020202020204" pitchFamily="34" charset="0"/>
              </a:rPr>
              <a:t>Process Over Product</a:t>
            </a:r>
          </a:p>
          <a:p>
            <a:pPr>
              <a:lnSpc>
                <a:spcPts val="2679"/>
              </a:lnSpc>
            </a:pPr>
            <a:r>
              <a:rPr lang="en-US" sz="1269">
                <a:solidFill>
                  <a:srgbClr val="252427"/>
                </a:solidFill>
                <a:latin typeface="Arial" panose="020B0604020202020204" pitchFamily="34" charset="0"/>
                <a:cs typeface="Arial" panose="020B0604020202020204" pitchFamily="34" charset="0"/>
              </a:rPr>
              <a:t>Advice for New Students</a:t>
            </a:r>
          </a:p>
        </p:txBody>
      </p:sp>
      <p:sp>
        <p:nvSpPr>
          <p:cNvPr id="9" name="TextBox 9"/>
          <p:cNvSpPr txBox="1"/>
          <p:nvPr/>
        </p:nvSpPr>
        <p:spPr>
          <a:xfrm>
            <a:off x="6672381" y="3314481"/>
            <a:ext cx="1968252" cy="5836662"/>
          </a:xfrm>
          <a:prstGeom prst="rect">
            <a:avLst/>
          </a:prstGeom>
        </p:spPr>
        <p:txBody>
          <a:bodyPr lIns="0" tIns="0" rIns="0" bIns="0" rtlCol="0" anchor="t">
            <a:spAutoFit/>
          </a:bodyPr>
          <a:lstStyle/>
          <a:p>
            <a:pPr>
              <a:lnSpc>
                <a:spcPts val="2679"/>
              </a:lnSpc>
            </a:pPr>
            <a:r>
              <a:rPr lang="en-US" sz="1269">
                <a:solidFill>
                  <a:srgbClr val="252427"/>
                </a:solidFill>
                <a:latin typeface="Arial" panose="020B0604020202020204" pitchFamily="34" charset="0"/>
                <a:cs typeface="Arial" panose="020B0604020202020204" pitchFamily="34" charset="0"/>
              </a:rPr>
              <a:t>Office Hours</a:t>
            </a:r>
          </a:p>
          <a:p>
            <a:pPr>
              <a:lnSpc>
                <a:spcPts val="2679"/>
              </a:lnSpc>
            </a:pPr>
            <a:r>
              <a:rPr lang="en-US" sz="1269">
                <a:solidFill>
                  <a:srgbClr val="252427"/>
                </a:solidFill>
                <a:latin typeface="Arial" panose="020B0604020202020204" pitchFamily="34" charset="0"/>
                <a:cs typeface="Arial" panose="020B0604020202020204" pitchFamily="34" charset="0"/>
              </a:rPr>
              <a:t>Socratic Discussions</a:t>
            </a:r>
          </a:p>
          <a:p>
            <a:pPr>
              <a:lnSpc>
                <a:spcPts val="2679"/>
              </a:lnSpc>
            </a:pPr>
            <a:r>
              <a:rPr lang="en-US" sz="1269">
                <a:solidFill>
                  <a:srgbClr val="252427"/>
                </a:solidFill>
                <a:latin typeface="Arial" panose="020B0604020202020204" pitchFamily="34" charset="0"/>
                <a:cs typeface="Arial" panose="020B0604020202020204" pitchFamily="34" charset="0"/>
              </a:rPr>
              <a:t>Research Presentations</a:t>
            </a:r>
          </a:p>
          <a:p>
            <a:pPr>
              <a:lnSpc>
                <a:spcPts val="2679"/>
              </a:lnSpc>
            </a:pPr>
            <a:r>
              <a:rPr lang="en-US" sz="1269">
                <a:solidFill>
                  <a:srgbClr val="252427"/>
                </a:solidFill>
                <a:latin typeface="Arial" panose="020B0604020202020204" pitchFamily="34" charset="0"/>
                <a:cs typeface="Arial" panose="020B0604020202020204" pitchFamily="34" charset="0"/>
              </a:rPr>
              <a:t>Advisor Check-Ins</a:t>
            </a:r>
          </a:p>
          <a:p>
            <a:pPr>
              <a:lnSpc>
                <a:spcPts val="2679"/>
              </a:lnSpc>
            </a:pPr>
            <a:r>
              <a:rPr lang="en-US" sz="1269">
                <a:solidFill>
                  <a:srgbClr val="252427"/>
                </a:solidFill>
                <a:latin typeface="Arial" panose="020B0604020202020204" pitchFamily="34" charset="0"/>
                <a:cs typeface="Arial" panose="020B0604020202020204" pitchFamily="34" charset="0"/>
              </a:rPr>
              <a:t>Goal Setting</a:t>
            </a:r>
          </a:p>
          <a:p>
            <a:pPr>
              <a:lnSpc>
                <a:spcPts val="2679"/>
              </a:lnSpc>
            </a:pPr>
            <a:r>
              <a:rPr lang="en-US" sz="1269">
                <a:solidFill>
                  <a:srgbClr val="252427"/>
                </a:solidFill>
                <a:latin typeface="Arial" panose="020B0604020202020204" pitchFamily="34" charset="0"/>
                <a:cs typeface="Arial" panose="020B0604020202020204" pitchFamily="34" charset="0"/>
              </a:rPr>
              <a:t>Team Collaboration</a:t>
            </a:r>
          </a:p>
          <a:p>
            <a:pPr>
              <a:lnSpc>
                <a:spcPts val="2679"/>
              </a:lnSpc>
            </a:pPr>
            <a:r>
              <a:rPr lang="en-US" sz="1269">
                <a:solidFill>
                  <a:srgbClr val="252427"/>
                </a:solidFill>
                <a:latin typeface="Arial" panose="020B0604020202020204" pitchFamily="34" charset="0"/>
                <a:cs typeface="Arial" panose="020B0604020202020204" pitchFamily="34" charset="0"/>
              </a:rPr>
              <a:t>Course Reviews</a:t>
            </a:r>
          </a:p>
          <a:p>
            <a:pPr>
              <a:lnSpc>
                <a:spcPts val="2679"/>
              </a:lnSpc>
            </a:pPr>
            <a:r>
              <a:rPr lang="en-US" sz="1269">
                <a:solidFill>
                  <a:srgbClr val="252427"/>
                </a:solidFill>
                <a:latin typeface="Arial" panose="020B0604020202020204" pitchFamily="34" charset="0"/>
                <a:cs typeface="Arial" panose="020B0604020202020204" pitchFamily="34" charset="0"/>
              </a:rPr>
              <a:t>Showcases</a:t>
            </a:r>
          </a:p>
          <a:p>
            <a:pPr>
              <a:lnSpc>
                <a:spcPts val="2679"/>
              </a:lnSpc>
            </a:pPr>
            <a:r>
              <a:rPr lang="en-US" sz="1269">
                <a:solidFill>
                  <a:srgbClr val="252427"/>
                </a:solidFill>
                <a:latin typeface="Arial" panose="020B0604020202020204" pitchFamily="34" charset="0"/>
                <a:cs typeface="Arial" panose="020B0604020202020204" pitchFamily="34" charset="0"/>
              </a:rPr>
              <a:t>Guest Speakers</a:t>
            </a:r>
          </a:p>
          <a:p>
            <a:pPr>
              <a:lnSpc>
                <a:spcPts val="2679"/>
              </a:lnSpc>
            </a:pPr>
            <a:r>
              <a:rPr lang="en-US" sz="1269">
                <a:solidFill>
                  <a:srgbClr val="252427"/>
                </a:solidFill>
                <a:latin typeface="Arial" panose="020B0604020202020204" pitchFamily="34" charset="0"/>
                <a:cs typeface="Arial" panose="020B0604020202020204" pitchFamily="34" charset="0"/>
              </a:rPr>
              <a:t>Introductions</a:t>
            </a:r>
          </a:p>
          <a:p>
            <a:pPr>
              <a:lnSpc>
                <a:spcPts val="2679"/>
              </a:lnSpc>
            </a:pPr>
            <a:r>
              <a:rPr lang="en-US" sz="1269">
                <a:solidFill>
                  <a:srgbClr val="252427"/>
                </a:solidFill>
                <a:latin typeface="Arial" panose="020B0604020202020204" pitchFamily="34" charset="0"/>
                <a:cs typeface="Arial" panose="020B0604020202020204" pitchFamily="34" charset="0"/>
              </a:rPr>
              <a:t>Expert Connections</a:t>
            </a:r>
          </a:p>
          <a:p>
            <a:pPr>
              <a:lnSpc>
                <a:spcPts val="2679"/>
              </a:lnSpc>
            </a:pPr>
            <a:r>
              <a:rPr lang="en-US" sz="1269">
                <a:solidFill>
                  <a:srgbClr val="252427"/>
                </a:solidFill>
                <a:latin typeface="Arial" panose="020B0604020202020204" pitchFamily="34" charset="0"/>
                <a:cs typeface="Arial" panose="020B0604020202020204" pitchFamily="34" charset="0"/>
              </a:rPr>
              <a:t>Study Groups</a:t>
            </a:r>
          </a:p>
          <a:p>
            <a:pPr>
              <a:lnSpc>
                <a:spcPts val="2679"/>
              </a:lnSpc>
            </a:pPr>
            <a:r>
              <a:rPr lang="en-US" sz="1269">
                <a:solidFill>
                  <a:srgbClr val="252427"/>
                </a:solidFill>
                <a:latin typeface="Arial" panose="020B0604020202020204" pitchFamily="34" charset="0"/>
                <a:cs typeface="Arial" panose="020B0604020202020204" pitchFamily="34" charset="0"/>
              </a:rPr>
              <a:t>Flipped Classroom</a:t>
            </a:r>
          </a:p>
          <a:p>
            <a:pPr>
              <a:lnSpc>
                <a:spcPts val="2679"/>
              </a:lnSpc>
            </a:pPr>
            <a:r>
              <a:rPr lang="en-US" sz="1269">
                <a:solidFill>
                  <a:srgbClr val="252427"/>
                </a:solidFill>
                <a:latin typeface="Arial" panose="020B0604020202020204" pitchFamily="34" charset="0"/>
                <a:cs typeface="Arial" panose="020B0604020202020204" pitchFamily="34" charset="0"/>
              </a:rPr>
              <a:t>Professional Collaboration</a:t>
            </a:r>
          </a:p>
          <a:p>
            <a:pPr>
              <a:lnSpc>
                <a:spcPts val="2679"/>
              </a:lnSpc>
            </a:pPr>
            <a:r>
              <a:rPr lang="en-US" sz="1269">
                <a:solidFill>
                  <a:srgbClr val="252427"/>
                </a:solidFill>
                <a:latin typeface="Arial" panose="020B0604020202020204" pitchFamily="34" charset="0"/>
                <a:cs typeface="Arial" panose="020B0604020202020204" pitchFamily="34" charset="0"/>
              </a:rPr>
              <a:t>Assignment Reviews</a:t>
            </a:r>
          </a:p>
          <a:p>
            <a:pPr>
              <a:lnSpc>
                <a:spcPts val="2679"/>
              </a:lnSpc>
            </a:pPr>
            <a:r>
              <a:rPr lang="en-US" sz="1269">
                <a:solidFill>
                  <a:srgbClr val="252427"/>
                </a:solidFill>
                <a:latin typeface="Arial" panose="020B0604020202020204" pitchFamily="34" charset="0"/>
                <a:cs typeface="Arial" panose="020B0604020202020204" pitchFamily="34" charset="0"/>
              </a:rPr>
              <a:t>Device Orientation</a:t>
            </a:r>
          </a:p>
          <a:p>
            <a:pPr>
              <a:lnSpc>
                <a:spcPts val="2679"/>
              </a:lnSpc>
            </a:pPr>
            <a:r>
              <a:rPr lang="en-US" sz="1269">
                <a:solidFill>
                  <a:srgbClr val="252427"/>
                </a:solidFill>
                <a:latin typeface="Arial" panose="020B0604020202020204" pitchFamily="34" charset="0"/>
                <a:cs typeface="Arial" panose="020B0604020202020204" pitchFamily="34" charset="0"/>
              </a:rPr>
              <a:t>Campus Clubs</a:t>
            </a:r>
          </a:p>
        </p:txBody>
      </p:sp>
      <p:sp>
        <p:nvSpPr>
          <p:cNvPr id="10" name="TextBox 10"/>
          <p:cNvSpPr txBox="1"/>
          <p:nvPr/>
        </p:nvSpPr>
        <p:spPr>
          <a:xfrm>
            <a:off x="9473163" y="3314481"/>
            <a:ext cx="2005161" cy="5144165"/>
          </a:xfrm>
          <a:prstGeom prst="rect">
            <a:avLst/>
          </a:prstGeom>
        </p:spPr>
        <p:txBody>
          <a:bodyPr lIns="0" tIns="0" rIns="0" bIns="0" rtlCol="0" anchor="t">
            <a:spAutoFit/>
          </a:bodyPr>
          <a:lstStyle/>
          <a:p>
            <a:pPr>
              <a:lnSpc>
                <a:spcPts val="2679"/>
              </a:lnSpc>
            </a:pPr>
            <a:r>
              <a:rPr lang="en-US" sz="1269">
                <a:solidFill>
                  <a:srgbClr val="252427"/>
                </a:solidFill>
                <a:latin typeface="Arial" panose="020B0604020202020204" pitchFamily="34" charset="0"/>
                <a:cs typeface="Arial" panose="020B0604020202020204" pitchFamily="34" charset="0"/>
              </a:rPr>
              <a:t>Family Conferences</a:t>
            </a:r>
          </a:p>
          <a:p>
            <a:pPr>
              <a:lnSpc>
                <a:spcPts val="2679"/>
              </a:lnSpc>
            </a:pPr>
            <a:r>
              <a:rPr lang="en-US" sz="1269">
                <a:solidFill>
                  <a:srgbClr val="252427"/>
                </a:solidFill>
                <a:latin typeface="Arial" panose="020B0604020202020204" pitchFamily="34" charset="0"/>
                <a:cs typeface="Arial" panose="020B0604020202020204" pitchFamily="34" charset="0"/>
              </a:rPr>
              <a:t>Classroom Newsletters</a:t>
            </a:r>
          </a:p>
          <a:p>
            <a:pPr>
              <a:lnSpc>
                <a:spcPts val="2679"/>
              </a:lnSpc>
            </a:pPr>
            <a:r>
              <a:rPr lang="en-US" sz="1269">
                <a:solidFill>
                  <a:srgbClr val="252427"/>
                </a:solidFill>
                <a:latin typeface="Arial" panose="020B0604020202020204" pitchFamily="34" charset="0"/>
                <a:cs typeface="Arial" panose="020B0604020202020204" pitchFamily="34" charset="0"/>
              </a:rPr>
              <a:t>Reading Journals</a:t>
            </a:r>
          </a:p>
          <a:p>
            <a:pPr>
              <a:lnSpc>
                <a:spcPts val="2679"/>
              </a:lnSpc>
            </a:pPr>
            <a:r>
              <a:rPr lang="en-US" sz="1269">
                <a:solidFill>
                  <a:srgbClr val="252427"/>
                </a:solidFill>
                <a:latin typeface="Arial" panose="020B0604020202020204" pitchFamily="34" charset="0"/>
                <a:cs typeface="Arial" panose="020B0604020202020204" pitchFamily="34" charset="0"/>
              </a:rPr>
              <a:t>School Open House</a:t>
            </a:r>
          </a:p>
          <a:p>
            <a:pPr>
              <a:lnSpc>
                <a:spcPts val="2679"/>
              </a:lnSpc>
            </a:pPr>
            <a:r>
              <a:rPr lang="en-US" sz="1269">
                <a:solidFill>
                  <a:srgbClr val="252427"/>
                </a:solidFill>
                <a:latin typeface="Arial" panose="020B0604020202020204" pitchFamily="34" charset="0"/>
                <a:cs typeface="Arial" panose="020B0604020202020204" pitchFamily="34" charset="0"/>
              </a:rPr>
              <a:t>Family Engagement Events</a:t>
            </a:r>
          </a:p>
          <a:p>
            <a:pPr>
              <a:lnSpc>
                <a:spcPts val="2679"/>
              </a:lnSpc>
            </a:pPr>
            <a:r>
              <a:rPr lang="en-US" sz="1269">
                <a:solidFill>
                  <a:srgbClr val="252427"/>
                </a:solidFill>
                <a:latin typeface="Arial" panose="020B0604020202020204" pitchFamily="34" charset="0"/>
                <a:cs typeface="Arial" panose="020B0604020202020204" pitchFamily="34" charset="0"/>
              </a:rPr>
              <a:t>STEAM Nights</a:t>
            </a:r>
          </a:p>
          <a:p>
            <a:pPr>
              <a:lnSpc>
                <a:spcPts val="2679"/>
              </a:lnSpc>
            </a:pPr>
            <a:r>
              <a:rPr lang="en-US" sz="1269">
                <a:solidFill>
                  <a:srgbClr val="252427"/>
                </a:solidFill>
                <a:latin typeface="Arial" panose="020B0604020202020204" pitchFamily="34" charset="0"/>
                <a:cs typeface="Arial" panose="020B0604020202020204" pitchFamily="34" charset="0"/>
              </a:rPr>
              <a:t>Home Learning Activities</a:t>
            </a:r>
          </a:p>
          <a:p>
            <a:pPr>
              <a:lnSpc>
                <a:spcPts val="2679"/>
              </a:lnSpc>
            </a:pPr>
            <a:r>
              <a:rPr lang="en-US" sz="1269">
                <a:solidFill>
                  <a:srgbClr val="252427"/>
                </a:solidFill>
                <a:latin typeface="Arial" panose="020B0604020202020204" pitchFamily="34" charset="0"/>
                <a:cs typeface="Arial" panose="020B0604020202020204" pitchFamily="34" charset="0"/>
              </a:rPr>
              <a:t>Motivational Messages</a:t>
            </a:r>
          </a:p>
          <a:p>
            <a:pPr>
              <a:lnSpc>
                <a:spcPts val="2679"/>
              </a:lnSpc>
            </a:pPr>
            <a:r>
              <a:rPr lang="en-US" sz="1269">
                <a:solidFill>
                  <a:srgbClr val="252427"/>
                </a:solidFill>
                <a:latin typeface="Arial" panose="020B0604020202020204" pitchFamily="34" charset="0"/>
                <a:cs typeface="Arial" panose="020B0604020202020204" pitchFamily="34" charset="0"/>
              </a:rPr>
              <a:t>Foundational Stories</a:t>
            </a:r>
          </a:p>
          <a:p>
            <a:pPr>
              <a:lnSpc>
                <a:spcPts val="2679"/>
              </a:lnSpc>
            </a:pPr>
            <a:r>
              <a:rPr lang="en-US" sz="1269">
                <a:solidFill>
                  <a:srgbClr val="252427"/>
                </a:solidFill>
                <a:latin typeface="Arial" panose="020B0604020202020204" pitchFamily="34" charset="0"/>
                <a:cs typeface="Arial" panose="020B0604020202020204" pitchFamily="34" charset="0"/>
              </a:rPr>
              <a:t>Family Goal Setting</a:t>
            </a:r>
          </a:p>
          <a:p>
            <a:pPr>
              <a:lnSpc>
                <a:spcPts val="2679"/>
              </a:lnSpc>
            </a:pPr>
            <a:r>
              <a:rPr lang="en-US" sz="1269">
                <a:solidFill>
                  <a:srgbClr val="252427"/>
                </a:solidFill>
                <a:latin typeface="Arial" panose="020B0604020202020204" pitchFamily="34" charset="0"/>
                <a:cs typeface="Arial" panose="020B0604020202020204" pitchFamily="34" charset="0"/>
              </a:rPr>
              <a:t>Student-led Conferences</a:t>
            </a:r>
          </a:p>
          <a:p>
            <a:pPr>
              <a:lnSpc>
                <a:spcPts val="2679"/>
              </a:lnSpc>
            </a:pPr>
            <a:r>
              <a:rPr lang="en-US" sz="1269">
                <a:solidFill>
                  <a:srgbClr val="252427"/>
                </a:solidFill>
                <a:latin typeface="Arial" panose="020B0604020202020204" pitchFamily="34" charset="0"/>
                <a:cs typeface="Arial" panose="020B0604020202020204" pitchFamily="34" charset="0"/>
              </a:rPr>
              <a:t>Recipe Shares</a:t>
            </a:r>
          </a:p>
          <a:p>
            <a:pPr>
              <a:lnSpc>
                <a:spcPts val="2679"/>
              </a:lnSpc>
            </a:pPr>
            <a:r>
              <a:rPr lang="en-US" sz="1269">
                <a:solidFill>
                  <a:srgbClr val="252427"/>
                </a:solidFill>
                <a:latin typeface="Arial" panose="020B0604020202020204" pitchFamily="34" charset="0"/>
                <a:cs typeface="Arial" panose="020B0604020202020204" pitchFamily="34" charset="0"/>
              </a:rPr>
              <a:t>Family Time Capsules</a:t>
            </a:r>
          </a:p>
          <a:p>
            <a:pPr>
              <a:lnSpc>
                <a:spcPts val="2679"/>
              </a:lnSpc>
            </a:pPr>
            <a:r>
              <a:rPr lang="en-US" sz="1269">
                <a:solidFill>
                  <a:srgbClr val="252427"/>
                </a:solidFill>
                <a:latin typeface="Arial" panose="020B0604020202020204" pitchFamily="34" charset="0"/>
                <a:cs typeface="Arial" panose="020B0604020202020204" pitchFamily="34" charset="0"/>
              </a:rPr>
              <a:t>Extended Family Members</a:t>
            </a:r>
          </a:p>
          <a:p>
            <a:pPr>
              <a:lnSpc>
                <a:spcPts val="2679"/>
              </a:lnSpc>
            </a:pPr>
            <a:r>
              <a:rPr lang="en-US" sz="1269">
                <a:solidFill>
                  <a:srgbClr val="252427"/>
                </a:solidFill>
                <a:latin typeface="Arial" panose="020B0604020202020204" pitchFamily="34" charset="0"/>
                <a:cs typeface="Arial" panose="020B0604020202020204" pitchFamily="34" charset="0"/>
              </a:rPr>
              <a:t>Grandparent Stories</a:t>
            </a:r>
          </a:p>
        </p:txBody>
      </p:sp>
      <p:sp>
        <p:nvSpPr>
          <p:cNvPr id="11" name="TextBox 11"/>
          <p:cNvSpPr txBox="1"/>
          <p:nvPr/>
        </p:nvSpPr>
        <p:spPr>
          <a:xfrm>
            <a:off x="12337120" y="3314481"/>
            <a:ext cx="1945184" cy="4797917"/>
          </a:xfrm>
          <a:prstGeom prst="rect">
            <a:avLst/>
          </a:prstGeom>
        </p:spPr>
        <p:txBody>
          <a:bodyPr lIns="0" tIns="0" rIns="0" bIns="0" rtlCol="0" anchor="t">
            <a:spAutoFit/>
          </a:bodyPr>
          <a:lstStyle/>
          <a:p>
            <a:pPr>
              <a:lnSpc>
                <a:spcPts val="2679"/>
              </a:lnSpc>
            </a:pPr>
            <a:r>
              <a:rPr lang="en-US" sz="1269">
                <a:solidFill>
                  <a:srgbClr val="252427"/>
                </a:solidFill>
                <a:latin typeface="Arial" panose="020B0604020202020204" pitchFamily="34" charset="0"/>
                <a:cs typeface="Arial" panose="020B0604020202020204" pitchFamily="34" charset="0"/>
              </a:rPr>
              <a:t>Staff Celebrations</a:t>
            </a:r>
          </a:p>
          <a:p>
            <a:pPr>
              <a:lnSpc>
                <a:spcPts val="2679"/>
              </a:lnSpc>
            </a:pPr>
            <a:r>
              <a:rPr lang="en-US" sz="1269">
                <a:solidFill>
                  <a:srgbClr val="252427"/>
                </a:solidFill>
                <a:latin typeface="Arial" panose="020B0604020202020204" pitchFamily="34" charset="0"/>
                <a:cs typeface="Arial" panose="020B0604020202020204" pitchFamily="34" charset="0"/>
              </a:rPr>
              <a:t>District Introductions</a:t>
            </a:r>
          </a:p>
          <a:p>
            <a:pPr>
              <a:lnSpc>
                <a:spcPts val="2679"/>
              </a:lnSpc>
            </a:pPr>
            <a:r>
              <a:rPr lang="en-US" sz="1269">
                <a:solidFill>
                  <a:srgbClr val="252427"/>
                </a:solidFill>
                <a:latin typeface="Arial" panose="020B0604020202020204" pitchFamily="34" charset="0"/>
                <a:cs typeface="Arial" panose="020B0604020202020204" pitchFamily="34" charset="0"/>
              </a:rPr>
              <a:t>Video Voicemail</a:t>
            </a:r>
          </a:p>
          <a:p>
            <a:pPr>
              <a:lnSpc>
                <a:spcPts val="2679"/>
              </a:lnSpc>
            </a:pPr>
            <a:r>
              <a:rPr lang="en-US" sz="1269">
                <a:solidFill>
                  <a:srgbClr val="252427"/>
                </a:solidFill>
                <a:latin typeface="Arial" panose="020B0604020202020204" pitchFamily="34" charset="0"/>
                <a:cs typeface="Arial" panose="020B0604020202020204" pitchFamily="34" charset="0"/>
              </a:rPr>
              <a:t>Professional Development</a:t>
            </a:r>
          </a:p>
          <a:p>
            <a:pPr>
              <a:lnSpc>
                <a:spcPts val="2679"/>
              </a:lnSpc>
            </a:pPr>
            <a:r>
              <a:rPr lang="en-US" sz="1269">
                <a:solidFill>
                  <a:srgbClr val="252427"/>
                </a:solidFill>
                <a:latin typeface="Arial" panose="020B0604020202020204" pitchFamily="34" charset="0"/>
                <a:cs typeface="Arial" panose="020B0604020202020204" pitchFamily="34" charset="0"/>
              </a:rPr>
              <a:t>Community Connections</a:t>
            </a:r>
          </a:p>
          <a:p>
            <a:pPr>
              <a:lnSpc>
                <a:spcPts val="2679"/>
              </a:lnSpc>
            </a:pPr>
            <a:r>
              <a:rPr lang="en-US" sz="1269">
                <a:solidFill>
                  <a:srgbClr val="252427"/>
                </a:solidFill>
                <a:latin typeface="Arial" panose="020B0604020202020204" pitchFamily="34" charset="0"/>
                <a:cs typeface="Arial" panose="020B0604020202020204" pitchFamily="34" charset="0"/>
              </a:rPr>
              <a:t>Virtual Presentations</a:t>
            </a:r>
          </a:p>
          <a:p>
            <a:pPr>
              <a:lnSpc>
                <a:spcPts val="2679"/>
              </a:lnSpc>
            </a:pPr>
            <a:r>
              <a:rPr lang="en-US" sz="1269">
                <a:solidFill>
                  <a:srgbClr val="252427"/>
                </a:solidFill>
                <a:latin typeface="Arial" panose="020B0604020202020204" pitchFamily="34" charset="0"/>
                <a:cs typeface="Arial" panose="020B0604020202020204" pitchFamily="34" charset="0"/>
              </a:rPr>
              <a:t>School Yearbooks</a:t>
            </a:r>
          </a:p>
          <a:p>
            <a:pPr>
              <a:lnSpc>
                <a:spcPts val="2679"/>
              </a:lnSpc>
            </a:pPr>
            <a:r>
              <a:rPr lang="en-US" sz="1269">
                <a:solidFill>
                  <a:srgbClr val="252427"/>
                </a:solidFill>
                <a:latin typeface="Arial" panose="020B0604020202020204" pitchFamily="34" charset="0"/>
                <a:cs typeface="Arial" panose="020B0604020202020204" pitchFamily="34" charset="0"/>
              </a:rPr>
              <a:t>Goal Setting</a:t>
            </a:r>
          </a:p>
          <a:p>
            <a:pPr>
              <a:lnSpc>
                <a:spcPts val="2679"/>
              </a:lnSpc>
            </a:pPr>
            <a:r>
              <a:rPr lang="en-US" sz="1269">
                <a:solidFill>
                  <a:srgbClr val="252427"/>
                </a:solidFill>
                <a:latin typeface="Arial" panose="020B0604020202020204" pitchFamily="34" charset="0"/>
                <a:cs typeface="Arial" panose="020B0604020202020204" pitchFamily="34" charset="0"/>
              </a:rPr>
              <a:t>Team Book Clubs</a:t>
            </a:r>
          </a:p>
          <a:p>
            <a:pPr>
              <a:lnSpc>
                <a:spcPts val="2679"/>
              </a:lnSpc>
            </a:pPr>
            <a:r>
              <a:rPr lang="en-US" sz="1269">
                <a:solidFill>
                  <a:srgbClr val="252427"/>
                </a:solidFill>
                <a:latin typeface="Arial" panose="020B0604020202020204" pitchFamily="34" charset="0"/>
                <a:cs typeface="Arial" panose="020B0604020202020204" pitchFamily="34" charset="0"/>
              </a:rPr>
              <a:t>Staff Meetings</a:t>
            </a:r>
          </a:p>
          <a:p>
            <a:pPr>
              <a:lnSpc>
                <a:spcPts val="2679"/>
              </a:lnSpc>
            </a:pPr>
            <a:r>
              <a:rPr lang="en-US" sz="1269">
                <a:solidFill>
                  <a:srgbClr val="252427"/>
                </a:solidFill>
                <a:latin typeface="Arial" panose="020B0604020202020204" pitchFamily="34" charset="0"/>
                <a:cs typeface="Arial" panose="020B0604020202020204" pitchFamily="34" charset="0"/>
              </a:rPr>
              <a:t>Digital Career Days</a:t>
            </a:r>
          </a:p>
          <a:p>
            <a:pPr>
              <a:lnSpc>
                <a:spcPts val="2679"/>
              </a:lnSpc>
            </a:pPr>
            <a:r>
              <a:rPr lang="en-US" sz="1269">
                <a:solidFill>
                  <a:srgbClr val="252427"/>
                </a:solidFill>
                <a:latin typeface="Arial" panose="020B0604020202020204" pitchFamily="34" charset="0"/>
                <a:cs typeface="Arial" panose="020B0604020202020204" pitchFamily="34" charset="0"/>
              </a:rPr>
              <a:t>Substitute Plans</a:t>
            </a:r>
          </a:p>
          <a:p>
            <a:pPr>
              <a:lnSpc>
                <a:spcPts val="2679"/>
              </a:lnSpc>
            </a:pPr>
            <a:r>
              <a:rPr lang="en-US" sz="1269">
                <a:solidFill>
                  <a:srgbClr val="252427"/>
                </a:solidFill>
                <a:latin typeface="Arial" panose="020B0604020202020204" pitchFamily="34" charset="0"/>
                <a:cs typeface="Arial" panose="020B0604020202020204" pitchFamily="34" charset="0"/>
              </a:rPr>
              <a:t>Virtual Tours</a:t>
            </a:r>
          </a:p>
          <a:p>
            <a:pPr>
              <a:lnSpc>
                <a:spcPts val="2679"/>
              </a:lnSpc>
            </a:pPr>
            <a:r>
              <a:rPr lang="en-US" sz="1269">
                <a:solidFill>
                  <a:srgbClr val="252427"/>
                </a:solidFill>
                <a:latin typeface="Arial" panose="020B0604020202020204" pitchFamily="34" charset="0"/>
                <a:cs typeface="Arial" panose="020B0604020202020204" pitchFamily="34" charset="0"/>
              </a:rPr>
              <a:t>Meet the Staff</a:t>
            </a:r>
          </a:p>
        </p:txBody>
      </p:sp>
      <p:sp>
        <p:nvSpPr>
          <p:cNvPr id="12" name="TextBox 12"/>
          <p:cNvSpPr txBox="1"/>
          <p:nvPr/>
        </p:nvSpPr>
        <p:spPr>
          <a:xfrm>
            <a:off x="15127373" y="3314481"/>
            <a:ext cx="2289870" cy="4797917"/>
          </a:xfrm>
          <a:prstGeom prst="rect">
            <a:avLst/>
          </a:prstGeom>
        </p:spPr>
        <p:txBody>
          <a:bodyPr lIns="0" tIns="0" rIns="0" bIns="0" rtlCol="0" anchor="t">
            <a:spAutoFit/>
          </a:bodyPr>
          <a:lstStyle/>
          <a:p>
            <a:pPr>
              <a:lnSpc>
                <a:spcPts val="2679"/>
              </a:lnSpc>
            </a:pPr>
            <a:r>
              <a:rPr lang="en-US" sz="1269">
                <a:solidFill>
                  <a:srgbClr val="252427"/>
                </a:solidFill>
                <a:latin typeface="Arial" panose="020B0604020202020204" pitchFamily="34" charset="0"/>
                <a:cs typeface="Arial" panose="020B0604020202020204" pitchFamily="34" charset="0"/>
              </a:rPr>
              <a:t>Knowledge Base Development</a:t>
            </a:r>
          </a:p>
          <a:p>
            <a:pPr>
              <a:lnSpc>
                <a:spcPts val="2679"/>
              </a:lnSpc>
            </a:pPr>
            <a:r>
              <a:rPr lang="en-US" sz="1269">
                <a:solidFill>
                  <a:srgbClr val="252427"/>
                </a:solidFill>
                <a:latin typeface="Arial" panose="020B0604020202020204" pitchFamily="34" charset="0"/>
                <a:cs typeface="Arial" panose="020B0604020202020204" pitchFamily="34" charset="0"/>
              </a:rPr>
              <a:t>Employee Onboarding</a:t>
            </a:r>
          </a:p>
          <a:p>
            <a:pPr>
              <a:lnSpc>
                <a:spcPts val="2679"/>
              </a:lnSpc>
            </a:pPr>
            <a:r>
              <a:rPr lang="en-US" sz="1269">
                <a:solidFill>
                  <a:srgbClr val="252427"/>
                </a:solidFill>
                <a:latin typeface="Arial" panose="020B0604020202020204" pitchFamily="34" charset="0"/>
                <a:cs typeface="Arial" panose="020B0604020202020204" pitchFamily="34" charset="0"/>
              </a:rPr>
              <a:t>Mentoring</a:t>
            </a:r>
          </a:p>
          <a:p>
            <a:pPr>
              <a:lnSpc>
                <a:spcPts val="2679"/>
              </a:lnSpc>
            </a:pPr>
            <a:r>
              <a:rPr lang="en-US" sz="1269">
                <a:solidFill>
                  <a:srgbClr val="252427"/>
                </a:solidFill>
                <a:latin typeface="Arial" panose="020B0604020202020204" pitchFamily="34" charset="0"/>
                <a:cs typeface="Arial" panose="020B0604020202020204" pitchFamily="34" charset="0"/>
              </a:rPr>
              <a:t>Reverse Mentoring</a:t>
            </a:r>
          </a:p>
          <a:p>
            <a:pPr>
              <a:lnSpc>
                <a:spcPts val="2679"/>
              </a:lnSpc>
            </a:pPr>
            <a:r>
              <a:rPr lang="en-US" sz="1269">
                <a:solidFill>
                  <a:srgbClr val="252427"/>
                </a:solidFill>
                <a:latin typeface="Arial" panose="020B0604020202020204" pitchFamily="34" charset="0"/>
                <a:cs typeface="Arial" panose="020B0604020202020204" pitchFamily="34" charset="0"/>
              </a:rPr>
              <a:t>Sales Performance Training</a:t>
            </a:r>
          </a:p>
          <a:p>
            <a:pPr>
              <a:lnSpc>
                <a:spcPts val="2679"/>
              </a:lnSpc>
            </a:pPr>
            <a:r>
              <a:rPr lang="en-US" sz="1269">
                <a:solidFill>
                  <a:srgbClr val="252427"/>
                </a:solidFill>
                <a:latin typeface="Arial" panose="020B0604020202020204" pitchFamily="34" charset="0"/>
                <a:cs typeface="Arial" panose="020B0604020202020204" pitchFamily="34" charset="0"/>
              </a:rPr>
              <a:t>Team Collaboration</a:t>
            </a:r>
          </a:p>
          <a:p>
            <a:pPr>
              <a:lnSpc>
                <a:spcPts val="2679"/>
              </a:lnSpc>
            </a:pPr>
            <a:r>
              <a:rPr lang="en-US" sz="1269">
                <a:solidFill>
                  <a:srgbClr val="252427"/>
                </a:solidFill>
                <a:latin typeface="Arial" panose="020B0604020202020204" pitchFamily="34" charset="0"/>
                <a:cs typeface="Arial" panose="020B0604020202020204" pitchFamily="34" charset="0"/>
              </a:rPr>
              <a:t>Product Reviews</a:t>
            </a:r>
          </a:p>
          <a:p>
            <a:pPr>
              <a:lnSpc>
                <a:spcPts val="2679"/>
              </a:lnSpc>
            </a:pPr>
            <a:r>
              <a:rPr lang="en-US" sz="1269">
                <a:solidFill>
                  <a:srgbClr val="252427"/>
                </a:solidFill>
                <a:latin typeface="Arial" panose="020B0604020202020204" pitchFamily="34" charset="0"/>
                <a:cs typeface="Arial" panose="020B0604020202020204" pitchFamily="34" charset="0"/>
              </a:rPr>
              <a:t>Conferences / Events</a:t>
            </a:r>
          </a:p>
          <a:p>
            <a:pPr>
              <a:lnSpc>
                <a:spcPts val="2679"/>
              </a:lnSpc>
            </a:pPr>
            <a:r>
              <a:rPr lang="en-US" sz="1269">
                <a:solidFill>
                  <a:srgbClr val="252427"/>
                </a:solidFill>
                <a:latin typeface="Arial" panose="020B0604020202020204" pitchFamily="34" charset="0"/>
                <a:cs typeface="Arial" panose="020B0604020202020204" pitchFamily="34" charset="0"/>
              </a:rPr>
              <a:t>School Events</a:t>
            </a:r>
          </a:p>
          <a:p>
            <a:pPr>
              <a:lnSpc>
                <a:spcPts val="2679"/>
              </a:lnSpc>
            </a:pPr>
            <a:r>
              <a:rPr lang="en-US" sz="1269">
                <a:solidFill>
                  <a:srgbClr val="252427"/>
                </a:solidFill>
                <a:latin typeface="Arial" panose="020B0604020202020204" pitchFamily="34" charset="0"/>
                <a:cs typeface="Arial" panose="020B0604020202020204" pitchFamily="34" charset="0"/>
              </a:rPr>
              <a:t>Public Outreach</a:t>
            </a:r>
          </a:p>
          <a:p>
            <a:pPr>
              <a:lnSpc>
                <a:spcPts val="2679"/>
              </a:lnSpc>
            </a:pPr>
            <a:r>
              <a:rPr lang="en-US" sz="1269">
                <a:solidFill>
                  <a:srgbClr val="252427"/>
                </a:solidFill>
                <a:latin typeface="Arial" panose="020B0604020202020204" pitchFamily="34" charset="0"/>
                <a:cs typeface="Arial" panose="020B0604020202020204" pitchFamily="34" charset="0"/>
              </a:rPr>
              <a:t>Focus Groups</a:t>
            </a:r>
          </a:p>
          <a:p>
            <a:pPr>
              <a:lnSpc>
                <a:spcPts val="2679"/>
              </a:lnSpc>
            </a:pPr>
            <a:r>
              <a:rPr lang="en-US" sz="1269">
                <a:solidFill>
                  <a:srgbClr val="252427"/>
                </a:solidFill>
                <a:latin typeface="Arial" panose="020B0604020202020204" pitchFamily="34" charset="0"/>
                <a:cs typeface="Arial" panose="020B0604020202020204" pitchFamily="34" charset="0"/>
              </a:rPr>
              <a:t>Marketing Development</a:t>
            </a:r>
          </a:p>
          <a:p>
            <a:pPr>
              <a:lnSpc>
                <a:spcPts val="2679"/>
              </a:lnSpc>
            </a:pPr>
            <a:r>
              <a:rPr lang="en-US" sz="1269">
                <a:solidFill>
                  <a:srgbClr val="252427"/>
                </a:solidFill>
                <a:latin typeface="Arial" panose="020B0604020202020204" pitchFamily="34" charset="0"/>
                <a:cs typeface="Arial" panose="020B0604020202020204" pitchFamily="34" charset="0"/>
              </a:rPr>
              <a:t>Point of Purchase Experience</a:t>
            </a:r>
          </a:p>
          <a:p>
            <a:pPr>
              <a:lnSpc>
                <a:spcPts val="2679"/>
              </a:lnSpc>
            </a:pPr>
            <a:r>
              <a:rPr lang="en-US" sz="1269">
                <a:solidFill>
                  <a:srgbClr val="252427"/>
                </a:solidFill>
                <a:latin typeface="Arial" panose="020B0604020202020204" pitchFamily="34" charset="0"/>
                <a:cs typeface="Arial" panose="020B0604020202020204" pitchFamily="34" charset="0"/>
              </a:rPr>
              <a:t>Blog / News Discussion</a:t>
            </a:r>
          </a:p>
        </p:txBody>
      </p:sp>
      <p:sp>
        <p:nvSpPr>
          <p:cNvPr id="13" name="TextBox 13"/>
          <p:cNvSpPr txBox="1"/>
          <p:nvPr/>
        </p:nvSpPr>
        <p:spPr>
          <a:xfrm>
            <a:off x="3977367" y="2744303"/>
            <a:ext cx="2202507" cy="387157"/>
          </a:xfrm>
          <a:prstGeom prst="rect">
            <a:avLst/>
          </a:prstGeom>
        </p:spPr>
        <p:txBody>
          <a:bodyPr wrap="square" lIns="0" tIns="0" rIns="0" bIns="0" rtlCol="0" anchor="t">
            <a:spAutoFit/>
          </a:bodyPr>
          <a:lstStyle/>
          <a:p>
            <a:pPr>
              <a:lnSpc>
                <a:spcPts val="3348"/>
              </a:lnSpc>
            </a:pPr>
            <a:r>
              <a:rPr lang="en-US" sz="2391" b="1">
                <a:solidFill>
                  <a:srgbClr val="252427"/>
                </a:solidFill>
                <a:latin typeface="Arial" panose="020B0604020202020204" pitchFamily="34" charset="0"/>
                <a:cs typeface="Arial" panose="020B0604020202020204" pitchFamily="34" charset="0"/>
              </a:rPr>
              <a:t>High school</a:t>
            </a:r>
          </a:p>
        </p:txBody>
      </p:sp>
      <p:sp>
        <p:nvSpPr>
          <p:cNvPr id="14" name="TextBox 14"/>
          <p:cNvSpPr txBox="1"/>
          <p:nvPr/>
        </p:nvSpPr>
        <p:spPr>
          <a:xfrm>
            <a:off x="6641270" y="2744303"/>
            <a:ext cx="1957874" cy="387157"/>
          </a:xfrm>
          <a:prstGeom prst="rect">
            <a:avLst/>
          </a:prstGeom>
        </p:spPr>
        <p:txBody>
          <a:bodyPr wrap="square" lIns="0" tIns="0" rIns="0" bIns="0" rtlCol="0" anchor="t">
            <a:spAutoFit/>
          </a:bodyPr>
          <a:lstStyle/>
          <a:p>
            <a:pPr>
              <a:lnSpc>
                <a:spcPts val="3348"/>
              </a:lnSpc>
            </a:pPr>
            <a:r>
              <a:rPr lang="en-US" sz="2391" b="1">
                <a:solidFill>
                  <a:srgbClr val="252427"/>
                </a:solidFill>
                <a:latin typeface="Arial" panose="020B0604020202020204" pitchFamily="34" charset="0"/>
                <a:cs typeface="Arial" panose="020B0604020202020204" pitchFamily="34" charset="0"/>
              </a:rPr>
              <a:t>University</a:t>
            </a:r>
          </a:p>
        </p:txBody>
      </p:sp>
      <p:sp>
        <p:nvSpPr>
          <p:cNvPr id="15" name="TextBox 15"/>
          <p:cNvSpPr txBox="1"/>
          <p:nvPr/>
        </p:nvSpPr>
        <p:spPr>
          <a:xfrm>
            <a:off x="9442052" y="2744303"/>
            <a:ext cx="1577536" cy="387157"/>
          </a:xfrm>
          <a:prstGeom prst="rect">
            <a:avLst/>
          </a:prstGeom>
        </p:spPr>
        <p:txBody>
          <a:bodyPr wrap="square" lIns="0" tIns="0" rIns="0" bIns="0" rtlCol="0" anchor="t">
            <a:spAutoFit/>
          </a:bodyPr>
          <a:lstStyle/>
          <a:p>
            <a:pPr>
              <a:lnSpc>
                <a:spcPts val="3348"/>
              </a:lnSpc>
            </a:pPr>
            <a:r>
              <a:rPr lang="en-US" sz="2391" b="1">
                <a:solidFill>
                  <a:srgbClr val="252427"/>
                </a:solidFill>
                <a:latin typeface="Arial" panose="020B0604020202020204" pitchFamily="34" charset="0"/>
                <a:cs typeface="Arial" panose="020B0604020202020204" pitchFamily="34" charset="0"/>
              </a:rPr>
              <a:t>Families</a:t>
            </a:r>
          </a:p>
        </p:txBody>
      </p:sp>
      <p:sp>
        <p:nvSpPr>
          <p:cNvPr id="16" name="TextBox 16"/>
          <p:cNvSpPr txBox="1"/>
          <p:nvPr/>
        </p:nvSpPr>
        <p:spPr>
          <a:xfrm>
            <a:off x="12306009" y="2744303"/>
            <a:ext cx="3021786" cy="387157"/>
          </a:xfrm>
          <a:prstGeom prst="rect">
            <a:avLst/>
          </a:prstGeom>
        </p:spPr>
        <p:txBody>
          <a:bodyPr wrap="square" lIns="0" tIns="0" rIns="0" bIns="0" rtlCol="0" anchor="t">
            <a:spAutoFit/>
          </a:bodyPr>
          <a:lstStyle/>
          <a:p>
            <a:pPr>
              <a:lnSpc>
                <a:spcPts val="3348"/>
              </a:lnSpc>
            </a:pPr>
            <a:r>
              <a:rPr lang="en-US" sz="2391" b="1">
                <a:solidFill>
                  <a:srgbClr val="252427"/>
                </a:solidFill>
                <a:latin typeface="Arial" panose="020B0604020202020204" pitchFamily="34" charset="0"/>
                <a:cs typeface="Arial" panose="020B0604020202020204" pitchFamily="34" charset="0"/>
              </a:rPr>
              <a:t>Staff + PLC</a:t>
            </a:r>
          </a:p>
        </p:txBody>
      </p:sp>
      <p:sp>
        <p:nvSpPr>
          <p:cNvPr id="17" name="TextBox 17"/>
          <p:cNvSpPr txBox="1"/>
          <p:nvPr/>
        </p:nvSpPr>
        <p:spPr>
          <a:xfrm>
            <a:off x="15096262" y="2744303"/>
            <a:ext cx="2748975" cy="387157"/>
          </a:xfrm>
          <a:prstGeom prst="rect">
            <a:avLst/>
          </a:prstGeom>
        </p:spPr>
        <p:txBody>
          <a:bodyPr wrap="square" lIns="0" tIns="0" rIns="0" bIns="0" rtlCol="0" anchor="t">
            <a:spAutoFit/>
          </a:bodyPr>
          <a:lstStyle/>
          <a:p>
            <a:pPr>
              <a:lnSpc>
                <a:spcPts val="3348"/>
              </a:lnSpc>
            </a:pPr>
            <a:r>
              <a:rPr lang="en-US" sz="2391" b="1">
                <a:solidFill>
                  <a:srgbClr val="252427"/>
                </a:solidFill>
                <a:latin typeface="Arial" panose="020B0604020202020204" pitchFamily="34" charset="0"/>
                <a:cs typeface="Arial" panose="020B0604020202020204" pitchFamily="34" charset="0"/>
              </a:rPr>
              <a:t>Organizations</a:t>
            </a:r>
          </a:p>
        </p:txBody>
      </p:sp>
      <p:sp>
        <p:nvSpPr>
          <p:cNvPr id="18" name="TextBox 18"/>
          <p:cNvSpPr txBox="1"/>
          <p:nvPr/>
        </p:nvSpPr>
        <p:spPr>
          <a:xfrm>
            <a:off x="1028700" y="392427"/>
            <a:ext cx="10619080" cy="1637884"/>
          </a:xfrm>
          <a:prstGeom prst="rect">
            <a:avLst/>
          </a:prstGeom>
        </p:spPr>
        <p:txBody>
          <a:bodyPr wrap="square" lIns="0" tIns="0" rIns="0" bIns="0" rtlCol="0" anchor="t">
            <a:spAutoFit/>
          </a:bodyPr>
          <a:lstStyle/>
          <a:p>
            <a:pPr>
              <a:lnSpc>
                <a:spcPts val="13974"/>
              </a:lnSpc>
              <a:spcBef>
                <a:spcPct val="0"/>
              </a:spcBef>
            </a:pPr>
            <a:r>
              <a:rPr lang="en-US" sz="9981" b="1" spc="-300">
                <a:solidFill>
                  <a:srgbClr val="252427"/>
                </a:solidFill>
                <a:latin typeface="Arial" panose="020B0604020202020204" pitchFamily="34" charset="0"/>
                <a:cs typeface="Arial" panose="020B0604020202020204" pitchFamily="34" charset="0"/>
              </a:rPr>
              <a:t>How do you Flip?</a:t>
            </a:r>
          </a:p>
        </p:txBody>
      </p:sp>
      <p:sp>
        <p:nvSpPr>
          <p:cNvPr id="19" name="AutoShape 19"/>
          <p:cNvSpPr/>
          <p:nvPr/>
        </p:nvSpPr>
        <p:spPr>
          <a:xfrm>
            <a:off x="1028700" y="2446680"/>
            <a:ext cx="16230600" cy="0"/>
          </a:xfrm>
          <a:prstGeom prst="line">
            <a:avLst/>
          </a:prstGeom>
          <a:ln w="47625" cap="flat">
            <a:solidFill>
              <a:srgbClr val="252427"/>
            </a:solidFill>
            <a:prstDash val="solid"/>
            <a:headEnd type="none" w="sm" len="sm"/>
            <a:tailEnd type="none" w="sm" len="sm"/>
          </a:ln>
        </p:spPr>
      </p:sp>
      <p:sp>
        <p:nvSpPr>
          <p:cNvPr id="24" name="TextBox 24"/>
          <p:cNvSpPr txBox="1"/>
          <p:nvPr/>
        </p:nvSpPr>
        <p:spPr>
          <a:xfrm rot="21192941">
            <a:off x="11472933" y="-33300"/>
            <a:ext cx="3086099" cy="3483918"/>
          </a:xfrm>
          <a:prstGeom prst="rect">
            <a:avLst/>
          </a:prstGeom>
        </p:spPr>
        <p:txBody>
          <a:bodyPr lIns="50800" tIns="50800" rIns="50800" bIns="50800" rtlCol="0" anchor="ctr"/>
          <a:lstStyle/>
          <a:p>
            <a:pPr algn="ctr">
              <a:lnSpc>
                <a:spcPts val="3348"/>
              </a:lnSpc>
            </a:pPr>
            <a:endParaRPr/>
          </a:p>
        </p:txBody>
      </p:sp>
      <p:grpSp>
        <p:nvGrpSpPr>
          <p:cNvPr id="27" name="Group 27"/>
          <p:cNvGrpSpPr/>
          <p:nvPr/>
        </p:nvGrpSpPr>
        <p:grpSpPr>
          <a:xfrm>
            <a:off x="16807213" y="9424563"/>
            <a:ext cx="1075421" cy="479844"/>
            <a:chOff x="0" y="0"/>
            <a:chExt cx="1433895" cy="639791"/>
          </a:xfrm>
        </p:grpSpPr>
        <p:sp>
          <p:nvSpPr>
            <p:cNvPr id="28" name="Freeform 28"/>
            <p:cNvSpPr/>
            <p:nvPr/>
          </p:nvSpPr>
          <p:spPr>
            <a:xfrm>
              <a:off x="0" y="0"/>
              <a:ext cx="634166" cy="639791"/>
            </a:xfrm>
            <a:custGeom>
              <a:avLst/>
              <a:gdLst/>
              <a:ahLst/>
              <a:cxnLst/>
              <a:rect l="l" t="t" r="r" b="b"/>
              <a:pathLst>
                <a:path w="634166" h="639791">
                  <a:moveTo>
                    <a:pt x="0" y="0"/>
                  </a:moveTo>
                  <a:lnTo>
                    <a:pt x="634166" y="0"/>
                  </a:lnTo>
                  <a:lnTo>
                    <a:pt x="634166" y="639791"/>
                  </a:lnTo>
                  <a:lnTo>
                    <a:pt x="0" y="639791"/>
                  </a:lnTo>
                  <a:lnTo>
                    <a:pt x="0" y="0"/>
                  </a:lnTo>
                  <a:close/>
                </a:path>
              </a:pathLst>
            </a:custGeom>
            <a:blipFill>
              <a:blip r:embed="rId4">
                <a:extLst>
                  <a:ext uri="{96DAC541-7B7A-43D3-8B79-37D633B846F1}">
                    <asvg:svgBlip xmlns:asvg="http://schemas.microsoft.com/office/drawing/2016/SVG/main" r:embed="rId5"/>
                  </a:ext>
                </a:extLst>
              </a:blip>
              <a:stretch>
                <a:fillRect r="-152735"/>
              </a:stretch>
            </a:blipFill>
          </p:spPr>
        </p:sp>
        <p:sp>
          <p:nvSpPr>
            <p:cNvPr id="29" name="Freeform 29"/>
            <p:cNvSpPr/>
            <p:nvPr/>
          </p:nvSpPr>
          <p:spPr>
            <a:xfrm>
              <a:off x="797796" y="0"/>
              <a:ext cx="636099" cy="639791"/>
            </a:xfrm>
            <a:custGeom>
              <a:avLst/>
              <a:gdLst/>
              <a:ahLst/>
              <a:cxnLst/>
              <a:rect l="l" t="t" r="r" b="b"/>
              <a:pathLst>
                <a:path w="636099" h="639791">
                  <a:moveTo>
                    <a:pt x="0" y="0"/>
                  </a:moveTo>
                  <a:lnTo>
                    <a:pt x="636099" y="0"/>
                  </a:lnTo>
                  <a:lnTo>
                    <a:pt x="636099" y="639791"/>
                  </a:lnTo>
                  <a:lnTo>
                    <a:pt x="0" y="639791"/>
                  </a:lnTo>
                  <a:lnTo>
                    <a:pt x="0" y="0"/>
                  </a:lnTo>
                  <a:close/>
                </a:path>
              </a:pathLst>
            </a:custGeom>
            <a:blipFill>
              <a:blip r:embed="rId6"/>
              <a:stretch>
                <a:fillRect t="-78059" r="-355635" b="-77889"/>
              </a:stretch>
            </a:blipFill>
          </p:spPr>
        </p:sp>
      </p:grpSp>
      <p:grpSp>
        <p:nvGrpSpPr>
          <p:cNvPr id="31" name="Group 30">
            <a:extLst>
              <a:ext uri="{FF2B5EF4-FFF2-40B4-BE49-F238E27FC236}">
                <a16:creationId xmlns:a16="http://schemas.microsoft.com/office/drawing/2014/main" id="{6230BF27-8E9C-47E7-3792-FA72B9F46BDA}"/>
              </a:ext>
            </a:extLst>
          </p:cNvPr>
          <p:cNvGrpSpPr/>
          <p:nvPr/>
        </p:nvGrpSpPr>
        <p:grpSpPr>
          <a:xfrm>
            <a:off x="11409121" y="272008"/>
            <a:ext cx="2370242" cy="1716875"/>
            <a:chOff x="11409121" y="272008"/>
            <a:chExt cx="2370242" cy="1716875"/>
          </a:xfrm>
        </p:grpSpPr>
        <p:sp>
          <p:nvSpPr>
            <p:cNvPr id="21" name="Freeform 21"/>
            <p:cNvSpPr/>
            <p:nvPr/>
          </p:nvSpPr>
          <p:spPr>
            <a:xfrm>
              <a:off x="11409121" y="272008"/>
              <a:ext cx="2370242" cy="1716875"/>
            </a:xfrm>
            <a:custGeom>
              <a:avLst/>
              <a:gdLst/>
              <a:ahLst/>
              <a:cxnLst/>
              <a:rect l="l" t="t" r="r" b="b"/>
              <a:pathLst>
                <a:path w="3160321" h="2289166">
                  <a:moveTo>
                    <a:pt x="0" y="0"/>
                  </a:moveTo>
                  <a:lnTo>
                    <a:pt x="3160321" y="0"/>
                  </a:lnTo>
                  <a:lnTo>
                    <a:pt x="3160321" y="2289166"/>
                  </a:lnTo>
                  <a:lnTo>
                    <a:pt x="0" y="2289166"/>
                  </a:lnTo>
                  <a:lnTo>
                    <a:pt x="0" y="0"/>
                  </a:lnTo>
                  <a:close/>
                </a:path>
              </a:pathLst>
            </a:custGeom>
            <a:blipFill>
              <a:blip r:embed="rId7"/>
              <a:stretch>
                <a:fillRect/>
              </a:stretch>
            </a:blipFill>
          </p:spPr>
        </p:sp>
        <p:sp>
          <p:nvSpPr>
            <p:cNvPr id="30" name="Rounded Rectangle 29">
              <a:extLst>
                <a:ext uri="{FF2B5EF4-FFF2-40B4-BE49-F238E27FC236}">
                  <a16:creationId xmlns:a16="http://schemas.microsoft.com/office/drawing/2014/main" id="{DD48D3AA-1906-E327-A22B-B410B8B0F64B}"/>
                </a:ext>
              </a:extLst>
            </p:cNvPr>
            <p:cNvSpPr/>
            <p:nvPr/>
          </p:nvSpPr>
          <p:spPr>
            <a:xfrm rot="21274897">
              <a:off x="11518845" y="414997"/>
              <a:ext cx="2167930" cy="1414582"/>
            </a:xfrm>
            <a:prstGeom prst="roundRect">
              <a:avLst/>
            </a:prstGeom>
            <a:solidFill>
              <a:srgbClr val="3F2E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TextBox 25"/>
          <p:cNvSpPr txBox="1"/>
          <p:nvPr/>
        </p:nvSpPr>
        <p:spPr>
          <a:xfrm rot="21263910">
            <a:off x="11691848" y="556486"/>
            <a:ext cx="1989298" cy="1000274"/>
          </a:xfrm>
          <a:prstGeom prst="rect">
            <a:avLst/>
          </a:prstGeom>
        </p:spPr>
        <p:txBody>
          <a:bodyPr wrap="square" lIns="0" tIns="0" rIns="0" bIns="0" rtlCol="0" anchor="t">
            <a:spAutoFit/>
          </a:bodyPr>
          <a:lstStyle/>
          <a:p>
            <a:pPr>
              <a:lnSpc>
                <a:spcPts val="2594"/>
              </a:lnSpc>
            </a:pPr>
            <a:r>
              <a:rPr lang="en-US" sz="2620" spc="-144">
                <a:solidFill>
                  <a:srgbClr val="2FD9EE"/>
                </a:solidFill>
                <a:latin typeface="Arial" panose="020B0604020202020204" pitchFamily="34" charset="0"/>
                <a:cs typeface="Arial" panose="020B0604020202020204" pitchFamily="34" charset="0"/>
              </a:rPr>
              <a:t>"If you can</a:t>
            </a:r>
            <a:br>
              <a:rPr lang="en-US" sz="2620" spc="-144">
                <a:solidFill>
                  <a:srgbClr val="2FD9EE"/>
                </a:solidFill>
                <a:latin typeface="Arial" panose="020B0604020202020204" pitchFamily="34" charset="0"/>
                <a:cs typeface="Arial" panose="020B0604020202020204" pitchFamily="34" charset="0"/>
              </a:rPr>
            </a:br>
            <a:r>
              <a:rPr lang="en-US" sz="2620" spc="-144">
                <a:solidFill>
                  <a:srgbClr val="2FD9EE"/>
                </a:solidFill>
                <a:latin typeface="Arial" panose="020B0604020202020204" pitchFamily="34" charset="0"/>
                <a:cs typeface="Arial" panose="020B0604020202020204" pitchFamily="34" charset="0"/>
              </a:rPr>
              <a:t>think it, you</a:t>
            </a:r>
            <a:br>
              <a:rPr lang="en-US" sz="2620" spc="-144">
                <a:solidFill>
                  <a:srgbClr val="2FD9EE"/>
                </a:solidFill>
                <a:latin typeface="Arial" panose="020B0604020202020204" pitchFamily="34" charset="0"/>
                <a:cs typeface="Arial" panose="020B0604020202020204" pitchFamily="34" charset="0"/>
              </a:rPr>
            </a:br>
            <a:r>
              <a:rPr lang="en-US" sz="2620" spc="-144">
                <a:solidFill>
                  <a:srgbClr val="2FD9EE"/>
                </a:solidFill>
                <a:latin typeface="Arial" panose="020B0604020202020204" pitchFamily="34" charset="0"/>
                <a:cs typeface="Arial" panose="020B0604020202020204" pitchFamily="34" charset="0"/>
              </a:rPr>
              <a:t>can Flip it."</a:t>
            </a:r>
          </a:p>
        </p:txBody>
      </p:sp>
      <p:sp>
        <p:nvSpPr>
          <p:cNvPr id="26" name="TextBox 26"/>
          <p:cNvSpPr txBox="1"/>
          <p:nvPr/>
        </p:nvSpPr>
        <p:spPr>
          <a:xfrm rot="21263910">
            <a:off x="11798417" y="1654805"/>
            <a:ext cx="1099233" cy="141064"/>
          </a:xfrm>
          <a:prstGeom prst="rect">
            <a:avLst/>
          </a:prstGeom>
        </p:spPr>
        <p:txBody>
          <a:bodyPr wrap="square" lIns="0" tIns="0" rIns="0" bIns="0" rtlCol="0" anchor="t">
            <a:spAutoFit/>
          </a:bodyPr>
          <a:lstStyle/>
          <a:p>
            <a:pPr>
              <a:lnSpc>
                <a:spcPts val="1133"/>
              </a:lnSpc>
            </a:pPr>
            <a:r>
              <a:rPr lang="en-US" sz="1144" spc="-62">
                <a:solidFill>
                  <a:srgbClr val="FFFFFF"/>
                </a:solidFill>
                <a:latin typeface="Arial" panose="020B0604020202020204" pitchFamily="34" charset="0"/>
                <a:cs typeface="Arial" panose="020B0604020202020204" pitchFamily="34" charset="0"/>
              </a:rPr>
              <a:t>@</a:t>
            </a:r>
            <a:r>
              <a:rPr lang="en-US" sz="1144" spc="-62" err="1">
                <a:solidFill>
                  <a:srgbClr val="FFFFFF"/>
                </a:solidFill>
                <a:latin typeface="Arial" panose="020B0604020202020204" pitchFamily="34" charset="0"/>
                <a:cs typeface="Arial" panose="020B0604020202020204" pitchFamily="34" charset="0"/>
              </a:rPr>
              <a:t>Savvy_Educator</a:t>
            </a:r>
            <a:endParaRPr lang="en-US" sz="1144" spc="-62">
              <a:solidFill>
                <a:srgbClr val="FFFFFF"/>
              </a:solidFill>
              <a:latin typeface="Arial" panose="020B0604020202020204" pitchFamily="34" charset="0"/>
              <a:cs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5"/>
          <p:cNvSpPr txBox="1"/>
          <p:nvPr/>
        </p:nvSpPr>
        <p:spPr>
          <a:xfrm>
            <a:off x="1314494" y="6662475"/>
            <a:ext cx="6275026" cy="882036"/>
          </a:xfrm>
          <a:prstGeom prst="rect">
            <a:avLst/>
          </a:prstGeom>
        </p:spPr>
        <p:txBody>
          <a:bodyPr wrap="square" lIns="0" tIns="0" rIns="0" bIns="0" rtlCol="0" anchor="t">
            <a:spAutoFit/>
          </a:bodyPr>
          <a:lstStyle/>
          <a:p>
            <a:pPr>
              <a:lnSpc>
                <a:spcPts val="3554"/>
              </a:lnSpc>
              <a:spcBef>
                <a:spcPct val="0"/>
              </a:spcBef>
            </a:pPr>
            <a:r>
              <a:rPr lang="en-US" sz="2500">
                <a:solidFill>
                  <a:srgbClr val="252427"/>
                </a:solidFill>
                <a:latin typeface="Arial"/>
                <a:cs typeface="Arial"/>
              </a:rPr>
              <a:t>Visit </a:t>
            </a:r>
            <a:r>
              <a:rPr lang="en-US" sz="2500" b="1" dirty="0">
                <a:solidFill>
                  <a:srgbClr val="252427"/>
                </a:solidFill>
                <a:latin typeface="Arial"/>
                <a:cs typeface="Arial"/>
                <a:hlinkClick r:id="rId4"/>
              </a:rPr>
              <a:t>aka.ms/heretohelp</a:t>
            </a:r>
            <a:endParaRPr lang="en-US" sz="2539" b="1">
              <a:solidFill>
                <a:srgbClr val="252427"/>
              </a:solidFill>
              <a:latin typeface="Arial" panose="020B0604020202020204" pitchFamily="34" charset="0"/>
              <a:cs typeface="Arial" panose="020B0604020202020204" pitchFamily="34" charset="0"/>
            </a:endParaRPr>
          </a:p>
          <a:p>
            <a:pPr>
              <a:lnSpc>
                <a:spcPts val="3554"/>
              </a:lnSpc>
              <a:spcBef>
                <a:spcPct val="0"/>
              </a:spcBef>
            </a:pPr>
            <a:endParaRPr lang="en-US" sz="2539">
              <a:solidFill>
                <a:srgbClr val="252427"/>
              </a:solidFill>
              <a:latin typeface="Arial" panose="020B0604020202020204" pitchFamily="34" charset="0"/>
              <a:cs typeface="Arial" panose="020B0604020202020204" pitchFamily="34" charset="0"/>
            </a:endParaRPr>
          </a:p>
        </p:txBody>
      </p:sp>
      <p:sp>
        <p:nvSpPr>
          <p:cNvPr id="7" name="Freeform 7"/>
          <p:cNvSpPr/>
          <p:nvPr/>
        </p:nvSpPr>
        <p:spPr>
          <a:xfrm>
            <a:off x="9269085" y="2023223"/>
            <a:ext cx="8442726" cy="6240555"/>
          </a:xfrm>
          <a:custGeom>
            <a:avLst/>
            <a:gdLst/>
            <a:ahLst/>
            <a:cxnLst/>
            <a:rect l="l" t="t" r="r" b="b"/>
            <a:pathLst>
              <a:path w="8442726" h="6240555">
                <a:moveTo>
                  <a:pt x="0" y="0"/>
                </a:moveTo>
                <a:lnTo>
                  <a:pt x="8442726" y="0"/>
                </a:lnTo>
                <a:lnTo>
                  <a:pt x="8442726" y="6240554"/>
                </a:lnTo>
                <a:lnTo>
                  <a:pt x="0" y="6240554"/>
                </a:lnTo>
                <a:lnTo>
                  <a:pt x="0" y="0"/>
                </a:lnTo>
                <a:close/>
              </a:path>
            </a:pathLst>
          </a:custGeom>
          <a:blipFill>
            <a:blip r:embed="rId5"/>
            <a:stretch>
              <a:fillRect/>
            </a:stretch>
          </a:blipFill>
        </p:spPr>
      </p:sp>
      <p:sp>
        <p:nvSpPr>
          <p:cNvPr id="8" name="TextBox 8"/>
          <p:cNvSpPr txBox="1"/>
          <p:nvPr/>
        </p:nvSpPr>
        <p:spPr>
          <a:xfrm>
            <a:off x="1314494" y="5518928"/>
            <a:ext cx="7217254" cy="882036"/>
          </a:xfrm>
          <a:prstGeom prst="rect">
            <a:avLst/>
          </a:prstGeom>
        </p:spPr>
        <p:txBody>
          <a:bodyPr lIns="0" tIns="0" rIns="0" bIns="0" rtlCol="0" anchor="t">
            <a:spAutoFit/>
          </a:bodyPr>
          <a:lstStyle/>
          <a:p>
            <a:pPr>
              <a:lnSpc>
                <a:spcPts val="3554"/>
              </a:lnSpc>
              <a:spcBef>
                <a:spcPct val="0"/>
              </a:spcBef>
            </a:pPr>
            <a:r>
              <a:rPr lang="en-US" sz="2539">
                <a:solidFill>
                  <a:srgbClr val="252427"/>
                </a:solidFill>
                <a:latin typeface="Arial" panose="020B0604020202020204" pitchFamily="34" charset="0"/>
                <a:cs typeface="Arial" panose="020B0604020202020204" pitchFamily="34" charset="0"/>
              </a:rPr>
              <a:t>Explore our Help Center for insights and support as you use Flip with your community.</a:t>
            </a:r>
          </a:p>
        </p:txBody>
      </p:sp>
      <p:sp>
        <p:nvSpPr>
          <p:cNvPr id="9" name="TextBox 9"/>
          <p:cNvSpPr txBox="1"/>
          <p:nvPr/>
        </p:nvSpPr>
        <p:spPr>
          <a:xfrm>
            <a:off x="1314494" y="3202643"/>
            <a:ext cx="7704422" cy="2013693"/>
          </a:xfrm>
          <a:prstGeom prst="rect">
            <a:avLst/>
          </a:prstGeom>
        </p:spPr>
        <p:txBody>
          <a:bodyPr wrap="square" lIns="0" tIns="0" rIns="0" bIns="0" rtlCol="0" anchor="t">
            <a:spAutoFit/>
          </a:bodyPr>
          <a:lstStyle/>
          <a:p>
            <a:pPr>
              <a:lnSpc>
                <a:spcPts val="7845"/>
              </a:lnSpc>
            </a:pPr>
            <a:r>
              <a:rPr lang="en-US" sz="9017" b="1" spc="-450">
                <a:solidFill>
                  <a:srgbClr val="252427"/>
                </a:solidFill>
                <a:latin typeface="Arial" panose="020B0604020202020204" pitchFamily="34" charset="0"/>
                <a:cs typeface="Arial" panose="020B0604020202020204" pitchFamily="34" charset="0"/>
              </a:rPr>
              <a:t>Answers to all your questions</a:t>
            </a:r>
          </a:p>
        </p:txBody>
      </p:sp>
      <p:grpSp>
        <p:nvGrpSpPr>
          <p:cNvPr id="10" name="Group 10"/>
          <p:cNvGrpSpPr/>
          <p:nvPr/>
        </p:nvGrpSpPr>
        <p:grpSpPr>
          <a:xfrm>
            <a:off x="16807213" y="9424563"/>
            <a:ext cx="1075421" cy="479844"/>
            <a:chOff x="0" y="0"/>
            <a:chExt cx="1433895" cy="639791"/>
          </a:xfrm>
        </p:grpSpPr>
        <p:sp>
          <p:nvSpPr>
            <p:cNvPr id="11" name="Freeform 11"/>
            <p:cNvSpPr/>
            <p:nvPr/>
          </p:nvSpPr>
          <p:spPr>
            <a:xfrm>
              <a:off x="0" y="0"/>
              <a:ext cx="634166" cy="639791"/>
            </a:xfrm>
            <a:custGeom>
              <a:avLst/>
              <a:gdLst/>
              <a:ahLst/>
              <a:cxnLst/>
              <a:rect l="l" t="t" r="r" b="b"/>
              <a:pathLst>
                <a:path w="634166" h="639791">
                  <a:moveTo>
                    <a:pt x="0" y="0"/>
                  </a:moveTo>
                  <a:lnTo>
                    <a:pt x="634166" y="0"/>
                  </a:lnTo>
                  <a:lnTo>
                    <a:pt x="634166" y="639791"/>
                  </a:lnTo>
                  <a:lnTo>
                    <a:pt x="0" y="639791"/>
                  </a:lnTo>
                  <a:lnTo>
                    <a:pt x="0" y="0"/>
                  </a:lnTo>
                  <a:close/>
                </a:path>
              </a:pathLst>
            </a:custGeom>
            <a:blipFill>
              <a:blip r:embed="rId6">
                <a:extLst>
                  <a:ext uri="{96DAC541-7B7A-43D3-8B79-37D633B846F1}">
                    <asvg:svgBlip xmlns:asvg="http://schemas.microsoft.com/office/drawing/2016/SVG/main" r:embed="rId7"/>
                  </a:ext>
                </a:extLst>
              </a:blip>
              <a:stretch>
                <a:fillRect r="-152735"/>
              </a:stretch>
            </a:blipFill>
          </p:spPr>
        </p:sp>
        <p:sp>
          <p:nvSpPr>
            <p:cNvPr id="12" name="Freeform 12"/>
            <p:cNvSpPr/>
            <p:nvPr/>
          </p:nvSpPr>
          <p:spPr>
            <a:xfrm>
              <a:off x="797796" y="0"/>
              <a:ext cx="636099" cy="639791"/>
            </a:xfrm>
            <a:custGeom>
              <a:avLst/>
              <a:gdLst/>
              <a:ahLst/>
              <a:cxnLst/>
              <a:rect l="l" t="t" r="r" b="b"/>
              <a:pathLst>
                <a:path w="636099" h="639791">
                  <a:moveTo>
                    <a:pt x="0" y="0"/>
                  </a:moveTo>
                  <a:lnTo>
                    <a:pt x="636099" y="0"/>
                  </a:lnTo>
                  <a:lnTo>
                    <a:pt x="636099" y="639791"/>
                  </a:lnTo>
                  <a:lnTo>
                    <a:pt x="0" y="639791"/>
                  </a:lnTo>
                  <a:lnTo>
                    <a:pt x="0" y="0"/>
                  </a:lnTo>
                  <a:close/>
                </a:path>
              </a:pathLst>
            </a:custGeom>
            <a:blipFill>
              <a:blip r:embed="rId8"/>
              <a:stretch>
                <a:fillRect t="-78059" r="-355635" b="-77889"/>
              </a:stretch>
            </a:blipFill>
          </p:spPr>
        </p:sp>
      </p:grpSp>
      <p:grpSp>
        <p:nvGrpSpPr>
          <p:cNvPr id="13" name="Group 13"/>
          <p:cNvGrpSpPr/>
          <p:nvPr/>
        </p:nvGrpSpPr>
        <p:grpSpPr>
          <a:xfrm>
            <a:off x="7839808" y="6670180"/>
            <a:ext cx="2858554" cy="2920721"/>
            <a:chOff x="0" y="0"/>
            <a:chExt cx="1043524" cy="1066218"/>
          </a:xfrm>
        </p:grpSpPr>
        <p:sp>
          <p:nvSpPr>
            <p:cNvPr id="14" name="Freeform 14"/>
            <p:cNvSpPr/>
            <p:nvPr/>
          </p:nvSpPr>
          <p:spPr>
            <a:xfrm>
              <a:off x="0" y="0"/>
              <a:ext cx="1043524" cy="1066218"/>
            </a:xfrm>
            <a:custGeom>
              <a:avLst/>
              <a:gdLst/>
              <a:ahLst/>
              <a:cxnLst/>
              <a:rect l="l" t="t" r="r" b="b"/>
              <a:pathLst>
                <a:path w="1043524" h="1066218">
                  <a:moveTo>
                    <a:pt x="138125" y="0"/>
                  </a:moveTo>
                  <a:lnTo>
                    <a:pt x="905399" y="0"/>
                  </a:lnTo>
                  <a:cubicBezTo>
                    <a:pt x="942032" y="0"/>
                    <a:pt x="977165" y="14552"/>
                    <a:pt x="1003068" y="40456"/>
                  </a:cubicBezTo>
                  <a:cubicBezTo>
                    <a:pt x="1028972" y="66359"/>
                    <a:pt x="1043524" y="101492"/>
                    <a:pt x="1043524" y="138125"/>
                  </a:cubicBezTo>
                  <a:lnTo>
                    <a:pt x="1043524" y="928093"/>
                  </a:lnTo>
                  <a:cubicBezTo>
                    <a:pt x="1043524" y="1004378"/>
                    <a:pt x="981684" y="1066218"/>
                    <a:pt x="905399" y="1066218"/>
                  </a:cubicBezTo>
                  <a:lnTo>
                    <a:pt x="138125" y="1066218"/>
                  </a:lnTo>
                  <a:cubicBezTo>
                    <a:pt x="61841" y="1066218"/>
                    <a:pt x="0" y="1004378"/>
                    <a:pt x="0" y="928093"/>
                  </a:cubicBezTo>
                  <a:lnTo>
                    <a:pt x="0" y="138125"/>
                  </a:lnTo>
                  <a:cubicBezTo>
                    <a:pt x="0" y="61841"/>
                    <a:pt x="61841" y="0"/>
                    <a:pt x="138125" y="0"/>
                  </a:cubicBezTo>
                  <a:close/>
                </a:path>
              </a:pathLst>
            </a:custGeom>
            <a:solidFill>
              <a:srgbClr val="3F2ED3"/>
            </a:solidFill>
          </p:spPr>
        </p:sp>
        <p:sp>
          <p:nvSpPr>
            <p:cNvPr id="15" name="TextBox 15"/>
            <p:cNvSpPr txBox="1"/>
            <p:nvPr/>
          </p:nvSpPr>
          <p:spPr>
            <a:xfrm>
              <a:off x="0" y="-104775"/>
              <a:ext cx="812800" cy="917575"/>
            </a:xfrm>
            <a:prstGeom prst="rect">
              <a:avLst/>
            </a:prstGeom>
          </p:spPr>
          <p:txBody>
            <a:bodyPr lIns="63191" tIns="63191" rIns="63191" bIns="63191" rtlCol="0" anchor="ctr"/>
            <a:lstStyle/>
            <a:p>
              <a:pPr algn="ctr">
                <a:lnSpc>
                  <a:spcPts val="3348"/>
                </a:lnSpc>
              </a:pPr>
              <a:endParaRPr/>
            </a:p>
          </p:txBody>
        </p:sp>
      </p:grpSp>
      <p:grpSp>
        <p:nvGrpSpPr>
          <p:cNvPr id="16" name="Group 16"/>
          <p:cNvGrpSpPr/>
          <p:nvPr/>
        </p:nvGrpSpPr>
        <p:grpSpPr>
          <a:xfrm>
            <a:off x="7982534" y="6843990"/>
            <a:ext cx="2573101" cy="2573101"/>
            <a:chOff x="0" y="0"/>
            <a:chExt cx="3430802" cy="3430802"/>
          </a:xfrm>
        </p:grpSpPr>
        <p:sp>
          <p:nvSpPr>
            <p:cNvPr id="17" name="Freeform 17"/>
            <p:cNvSpPr/>
            <p:nvPr/>
          </p:nvSpPr>
          <p:spPr>
            <a:xfrm>
              <a:off x="0" y="0"/>
              <a:ext cx="3430802" cy="3430802"/>
            </a:xfrm>
            <a:custGeom>
              <a:avLst/>
              <a:gdLst/>
              <a:ahLst/>
              <a:cxnLst/>
              <a:rect l="l" t="t" r="r" b="b"/>
              <a:pathLst>
                <a:path w="3430802" h="3430802">
                  <a:moveTo>
                    <a:pt x="0" y="0"/>
                  </a:moveTo>
                  <a:lnTo>
                    <a:pt x="3430802" y="0"/>
                  </a:lnTo>
                  <a:lnTo>
                    <a:pt x="3430802" y="3430802"/>
                  </a:lnTo>
                  <a:lnTo>
                    <a:pt x="0" y="343080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 name="Group 5"/>
          <p:cNvGrpSpPr/>
          <p:nvPr/>
        </p:nvGrpSpPr>
        <p:grpSpPr>
          <a:xfrm>
            <a:off x="16807213" y="9424563"/>
            <a:ext cx="1075421" cy="479844"/>
            <a:chOff x="0" y="0"/>
            <a:chExt cx="1433895" cy="639791"/>
          </a:xfrm>
        </p:grpSpPr>
        <p:sp>
          <p:nvSpPr>
            <p:cNvPr id="6" name="Freeform 6"/>
            <p:cNvSpPr/>
            <p:nvPr/>
          </p:nvSpPr>
          <p:spPr>
            <a:xfrm>
              <a:off x="0" y="0"/>
              <a:ext cx="634166" cy="639791"/>
            </a:xfrm>
            <a:custGeom>
              <a:avLst/>
              <a:gdLst/>
              <a:ahLst/>
              <a:cxnLst/>
              <a:rect l="l" t="t" r="r" b="b"/>
              <a:pathLst>
                <a:path w="634166" h="639791">
                  <a:moveTo>
                    <a:pt x="0" y="0"/>
                  </a:moveTo>
                  <a:lnTo>
                    <a:pt x="634166" y="0"/>
                  </a:lnTo>
                  <a:lnTo>
                    <a:pt x="634166" y="639791"/>
                  </a:lnTo>
                  <a:lnTo>
                    <a:pt x="0" y="639791"/>
                  </a:lnTo>
                  <a:lnTo>
                    <a:pt x="0" y="0"/>
                  </a:lnTo>
                  <a:close/>
                </a:path>
              </a:pathLst>
            </a:custGeom>
            <a:blipFill>
              <a:blip r:embed="rId4">
                <a:extLst>
                  <a:ext uri="{96DAC541-7B7A-43D3-8B79-37D633B846F1}">
                    <asvg:svgBlip xmlns:asvg="http://schemas.microsoft.com/office/drawing/2016/SVG/main" r:embed="rId5"/>
                  </a:ext>
                </a:extLst>
              </a:blip>
              <a:stretch>
                <a:fillRect r="-152735"/>
              </a:stretch>
            </a:blipFill>
          </p:spPr>
        </p:sp>
        <p:sp>
          <p:nvSpPr>
            <p:cNvPr id="7" name="Freeform 7"/>
            <p:cNvSpPr/>
            <p:nvPr/>
          </p:nvSpPr>
          <p:spPr>
            <a:xfrm>
              <a:off x="797796" y="0"/>
              <a:ext cx="636099" cy="639791"/>
            </a:xfrm>
            <a:custGeom>
              <a:avLst/>
              <a:gdLst/>
              <a:ahLst/>
              <a:cxnLst/>
              <a:rect l="l" t="t" r="r" b="b"/>
              <a:pathLst>
                <a:path w="636099" h="639791">
                  <a:moveTo>
                    <a:pt x="0" y="0"/>
                  </a:moveTo>
                  <a:lnTo>
                    <a:pt x="636099" y="0"/>
                  </a:lnTo>
                  <a:lnTo>
                    <a:pt x="636099" y="639791"/>
                  </a:lnTo>
                  <a:lnTo>
                    <a:pt x="0" y="639791"/>
                  </a:lnTo>
                  <a:lnTo>
                    <a:pt x="0" y="0"/>
                  </a:lnTo>
                  <a:close/>
                </a:path>
              </a:pathLst>
            </a:custGeom>
            <a:blipFill>
              <a:blip r:embed="rId6"/>
              <a:stretch>
                <a:fillRect t="-78059" r="-355635" b="-77889"/>
              </a:stretch>
            </a:blipFill>
          </p:spPr>
        </p:sp>
      </p:grpSp>
      <p:sp>
        <p:nvSpPr>
          <p:cNvPr id="8" name="Freeform 8"/>
          <p:cNvSpPr/>
          <p:nvPr/>
        </p:nvSpPr>
        <p:spPr>
          <a:xfrm>
            <a:off x="10506774" y="2777110"/>
            <a:ext cx="5528073" cy="6481190"/>
          </a:xfrm>
          <a:custGeom>
            <a:avLst/>
            <a:gdLst/>
            <a:ahLst/>
            <a:cxnLst/>
            <a:rect l="l" t="t" r="r" b="b"/>
            <a:pathLst>
              <a:path w="5528073" h="6481190">
                <a:moveTo>
                  <a:pt x="0" y="0"/>
                </a:moveTo>
                <a:lnTo>
                  <a:pt x="5528074" y="0"/>
                </a:lnTo>
                <a:lnTo>
                  <a:pt x="5528074" y="6481190"/>
                </a:lnTo>
                <a:lnTo>
                  <a:pt x="0" y="6481190"/>
                </a:lnTo>
                <a:lnTo>
                  <a:pt x="0" y="0"/>
                </a:lnTo>
                <a:close/>
              </a:path>
            </a:pathLst>
          </a:custGeom>
          <a:blipFill>
            <a:blip r:embed="rId7"/>
            <a:stretch>
              <a:fillRect/>
            </a:stretch>
          </a:blipFill>
          <a:effectLst>
            <a:outerShdw blurRad="692757" dir="5400000" sx="104006" sy="104006" algn="ctr" rotWithShape="0">
              <a:srgbClr val="000000">
                <a:alpha val="25216"/>
              </a:srgbClr>
            </a:outerShdw>
          </a:effectLst>
        </p:spPr>
      </p:sp>
      <p:sp>
        <p:nvSpPr>
          <p:cNvPr id="9" name="Freeform 9"/>
          <p:cNvSpPr/>
          <p:nvPr/>
        </p:nvSpPr>
        <p:spPr>
          <a:xfrm>
            <a:off x="10423605" y="1036899"/>
            <a:ext cx="5694412" cy="1572932"/>
          </a:xfrm>
          <a:custGeom>
            <a:avLst/>
            <a:gdLst/>
            <a:ahLst/>
            <a:cxnLst/>
            <a:rect l="l" t="t" r="r" b="b"/>
            <a:pathLst>
              <a:path w="5694412" h="1572932">
                <a:moveTo>
                  <a:pt x="0" y="0"/>
                </a:moveTo>
                <a:lnTo>
                  <a:pt x="5694412" y="0"/>
                </a:lnTo>
                <a:lnTo>
                  <a:pt x="5694412" y="1572932"/>
                </a:lnTo>
                <a:lnTo>
                  <a:pt x="0" y="1572932"/>
                </a:lnTo>
                <a:lnTo>
                  <a:pt x="0" y="0"/>
                </a:lnTo>
                <a:close/>
              </a:path>
            </a:pathLst>
          </a:custGeom>
          <a:blipFill>
            <a:blip r:embed="rId8"/>
            <a:stretch>
              <a:fillRect/>
            </a:stretch>
          </a:blipFill>
        </p:spPr>
        <p:txBody>
          <a:bodyPr/>
          <a:lstStyle/>
          <a:p>
            <a:endParaRPr lang="en-US"/>
          </a:p>
        </p:txBody>
      </p:sp>
      <p:sp>
        <p:nvSpPr>
          <p:cNvPr id="10" name="Freeform 10"/>
          <p:cNvSpPr/>
          <p:nvPr/>
        </p:nvSpPr>
        <p:spPr>
          <a:xfrm rot="-2878410">
            <a:off x="15693036" y="1621178"/>
            <a:ext cx="683624" cy="1057833"/>
          </a:xfrm>
          <a:custGeom>
            <a:avLst/>
            <a:gdLst/>
            <a:ahLst/>
            <a:cxnLst/>
            <a:rect l="l" t="t" r="r" b="b"/>
            <a:pathLst>
              <a:path w="683624" h="1057833">
                <a:moveTo>
                  <a:pt x="0" y="0"/>
                </a:moveTo>
                <a:lnTo>
                  <a:pt x="683624" y="0"/>
                </a:lnTo>
                <a:lnTo>
                  <a:pt x="683624" y="1057833"/>
                </a:lnTo>
                <a:lnTo>
                  <a:pt x="0" y="105783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1" name="TextBox 11"/>
          <p:cNvSpPr txBox="1"/>
          <p:nvPr/>
        </p:nvSpPr>
        <p:spPr>
          <a:xfrm>
            <a:off x="1314494" y="5945185"/>
            <a:ext cx="6871447" cy="1385100"/>
          </a:xfrm>
          <a:prstGeom prst="rect">
            <a:avLst/>
          </a:prstGeom>
        </p:spPr>
        <p:txBody>
          <a:bodyPr lIns="0" tIns="0" rIns="0" bIns="0" rtlCol="0" anchor="t">
            <a:spAutoFit/>
          </a:bodyPr>
          <a:lstStyle/>
          <a:p>
            <a:pPr>
              <a:lnSpc>
                <a:spcPts val="3554"/>
              </a:lnSpc>
              <a:spcBef>
                <a:spcPct val="0"/>
              </a:spcBef>
            </a:pPr>
            <a:r>
              <a:rPr lang="en-US" sz="2539">
                <a:solidFill>
                  <a:srgbClr val="252427"/>
                </a:solidFill>
                <a:latin typeface="Arial" panose="020B0604020202020204" pitchFamily="34" charset="0"/>
                <a:cs typeface="Arial" panose="020B0604020202020204" pitchFamily="34" charset="0"/>
              </a:rPr>
              <a:t>We love building Flip with you! Have an idea to improve Flip? Share using the product feedback button inside Flip!</a:t>
            </a:r>
          </a:p>
        </p:txBody>
      </p:sp>
      <p:sp>
        <p:nvSpPr>
          <p:cNvPr id="12" name="TextBox 12"/>
          <p:cNvSpPr txBox="1"/>
          <p:nvPr/>
        </p:nvSpPr>
        <p:spPr>
          <a:xfrm>
            <a:off x="1314494" y="2975764"/>
            <a:ext cx="6713444" cy="2603470"/>
          </a:xfrm>
          <a:prstGeom prst="rect">
            <a:avLst/>
          </a:prstGeom>
        </p:spPr>
        <p:txBody>
          <a:bodyPr lIns="0" tIns="0" rIns="0" bIns="0" rtlCol="0" anchor="t">
            <a:spAutoFit/>
          </a:bodyPr>
          <a:lstStyle/>
          <a:p>
            <a:pPr>
              <a:lnSpc>
                <a:spcPts val="9980"/>
              </a:lnSpc>
            </a:pPr>
            <a:r>
              <a:rPr lang="en-US" sz="10731" b="1" spc="-429">
                <a:solidFill>
                  <a:srgbClr val="252427"/>
                </a:solidFill>
                <a:latin typeface="Arial" panose="020B0604020202020204" pitchFamily="34" charset="0"/>
                <a:cs typeface="Arial" panose="020B0604020202020204" pitchFamily="34" charset="0"/>
              </a:rPr>
              <a:t>You ask, we listen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8" name="Group 8"/>
          <p:cNvGrpSpPr/>
          <p:nvPr/>
        </p:nvGrpSpPr>
        <p:grpSpPr>
          <a:xfrm>
            <a:off x="16807213" y="9424563"/>
            <a:ext cx="1075421" cy="479844"/>
            <a:chOff x="0" y="0"/>
            <a:chExt cx="1433895" cy="639791"/>
          </a:xfrm>
        </p:grpSpPr>
        <p:sp>
          <p:nvSpPr>
            <p:cNvPr id="9" name="Freeform 9"/>
            <p:cNvSpPr/>
            <p:nvPr/>
          </p:nvSpPr>
          <p:spPr>
            <a:xfrm>
              <a:off x="0" y="0"/>
              <a:ext cx="634166" cy="639791"/>
            </a:xfrm>
            <a:custGeom>
              <a:avLst/>
              <a:gdLst/>
              <a:ahLst/>
              <a:cxnLst/>
              <a:rect l="l" t="t" r="r" b="b"/>
              <a:pathLst>
                <a:path w="634166" h="639791">
                  <a:moveTo>
                    <a:pt x="0" y="0"/>
                  </a:moveTo>
                  <a:lnTo>
                    <a:pt x="634166" y="0"/>
                  </a:lnTo>
                  <a:lnTo>
                    <a:pt x="634166" y="639791"/>
                  </a:lnTo>
                  <a:lnTo>
                    <a:pt x="0" y="639791"/>
                  </a:lnTo>
                  <a:lnTo>
                    <a:pt x="0" y="0"/>
                  </a:lnTo>
                  <a:close/>
                </a:path>
              </a:pathLst>
            </a:custGeom>
            <a:blipFill>
              <a:blip r:embed="rId4">
                <a:extLst>
                  <a:ext uri="{96DAC541-7B7A-43D3-8B79-37D633B846F1}">
                    <asvg:svgBlip xmlns:asvg="http://schemas.microsoft.com/office/drawing/2016/SVG/main" r:embed="rId5"/>
                  </a:ext>
                </a:extLst>
              </a:blip>
              <a:stretch>
                <a:fillRect r="-152735"/>
              </a:stretch>
            </a:blipFill>
          </p:spPr>
        </p:sp>
        <p:sp>
          <p:nvSpPr>
            <p:cNvPr id="10" name="Freeform 10"/>
            <p:cNvSpPr/>
            <p:nvPr/>
          </p:nvSpPr>
          <p:spPr>
            <a:xfrm>
              <a:off x="797796" y="0"/>
              <a:ext cx="636099" cy="639791"/>
            </a:xfrm>
            <a:custGeom>
              <a:avLst/>
              <a:gdLst/>
              <a:ahLst/>
              <a:cxnLst/>
              <a:rect l="l" t="t" r="r" b="b"/>
              <a:pathLst>
                <a:path w="636099" h="639791">
                  <a:moveTo>
                    <a:pt x="0" y="0"/>
                  </a:moveTo>
                  <a:lnTo>
                    <a:pt x="636099" y="0"/>
                  </a:lnTo>
                  <a:lnTo>
                    <a:pt x="636099" y="639791"/>
                  </a:lnTo>
                  <a:lnTo>
                    <a:pt x="0" y="639791"/>
                  </a:lnTo>
                  <a:lnTo>
                    <a:pt x="0" y="0"/>
                  </a:lnTo>
                  <a:close/>
                </a:path>
              </a:pathLst>
            </a:custGeom>
            <a:blipFill>
              <a:blip r:embed="rId6"/>
              <a:stretch>
                <a:fillRect t="-78059" r="-355635" b="-77889"/>
              </a:stretch>
            </a:blipFill>
          </p:spPr>
        </p:sp>
      </p:grpSp>
      <p:sp>
        <p:nvSpPr>
          <p:cNvPr id="11" name="Freeform 11"/>
          <p:cNvSpPr/>
          <p:nvPr/>
        </p:nvSpPr>
        <p:spPr>
          <a:xfrm>
            <a:off x="8154544" y="8959894"/>
            <a:ext cx="596813" cy="596813"/>
          </a:xfrm>
          <a:custGeom>
            <a:avLst/>
            <a:gdLst/>
            <a:ahLst/>
            <a:cxnLst/>
            <a:rect l="l" t="t" r="r" b="b"/>
            <a:pathLst>
              <a:path w="596813" h="596813">
                <a:moveTo>
                  <a:pt x="0" y="0"/>
                </a:moveTo>
                <a:lnTo>
                  <a:pt x="596812" y="0"/>
                </a:lnTo>
                <a:lnTo>
                  <a:pt x="596812" y="596812"/>
                </a:lnTo>
                <a:lnTo>
                  <a:pt x="0" y="596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2" name="Freeform 12"/>
          <p:cNvSpPr/>
          <p:nvPr/>
        </p:nvSpPr>
        <p:spPr>
          <a:xfrm>
            <a:off x="7460455" y="8959894"/>
            <a:ext cx="596813" cy="596813"/>
          </a:xfrm>
          <a:custGeom>
            <a:avLst/>
            <a:gdLst/>
            <a:ahLst/>
            <a:cxnLst/>
            <a:rect l="l" t="t" r="r" b="b"/>
            <a:pathLst>
              <a:path w="596813" h="596813">
                <a:moveTo>
                  <a:pt x="0" y="0"/>
                </a:moveTo>
                <a:lnTo>
                  <a:pt x="596813" y="0"/>
                </a:lnTo>
                <a:lnTo>
                  <a:pt x="596813" y="596812"/>
                </a:lnTo>
                <a:lnTo>
                  <a:pt x="0" y="596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3" name="Freeform 13"/>
          <p:cNvSpPr/>
          <p:nvPr/>
        </p:nvSpPr>
        <p:spPr>
          <a:xfrm>
            <a:off x="8846606" y="8959894"/>
            <a:ext cx="596813" cy="596813"/>
          </a:xfrm>
          <a:custGeom>
            <a:avLst/>
            <a:gdLst/>
            <a:ahLst/>
            <a:cxnLst/>
            <a:rect l="l" t="t" r="r" b="b"/>
            <a:pathLst>
              <a:path w="596813" h="596813">
                <a:moveTo>
                  <a:pt x="0" y="0"/>
                </a:moveTo>
                <a:lnTo>
                  <a:pt x="596813" y="0"/>
                </a:lnTo>
                <a:lnTo>
                  <a:pt x="596813" y="596812"/>
                </a:lnTo>
                <a:lnTo>
                  <a:pt x="0" y="59681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14" name="Freeform 14"/>
          <p:cNvSpPr/>
          <p:nvPr/>
        </p:nvSpPr>
        <p:spPr>
          <a:xfrm>
            <a:off x="9538669" y="8959894"/>
            <a:ext cx="596813" cy="596813"/>
          </a:xfrm>
          <a:custGeom>
            <a:avLst/>
            <a:gdLst/>
            <a:ahLst/>
            <a:cxnLst/>
            <a:rect l="l" t="t" r="r" b="b"/>
            <a:pathLst>
              <a:path w="596813" h="596813">
                <a:moveTo>
                  <a:pt x="0" y="0"/>
                </a:moveTo>
                <a:lnTo>
                  <a:pt x="596813" y="0"/>
                </a:lnTo>
                <a:lnTo>
                  <a:pt x="596813" y="596812"/>
                </a:lnTo>
                <a:lnTo>
                  <a:pt x="0" y="59681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sp>
      <p:sp>
        <p:nvSpPr>
          <p:cNvPr id="15" name="Freeform 15"/>
          <p:cNvSpPr/>
          <p:nvPr/>
        </p:nvSpPr>
        <p:spPr>
          <a:xfrm>
            <a:off x="10230732" y="8959894"/>
            <a:ext cx="596813" cy="596813"/>
          </a:xfrm>
          <a:custGeom>
            <a:avLst/>
            <a:gdLst/>
            <a:ahLst/>
            <a:cxnLst/>
            <a:rect l="l" t="t" r="r" b="b"/>
            <a:pathLst>
              <a:path w="596813" h="596813">
                <a:moveTo>
                  <a:pt x="0" y="0"/>
                </a:moveTo>
                <a:lnTo>
                  <a:pt x="596813" y="0"/>
                </a:lnTo>
                <a:lnTo>
                  <a:pt x="596813" y="596812"/>
                </a:lnTo>
                <a:lnTo>
                  <a:pt x="0" y="59681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sp>
      <p:sp>
        <p:nvSpPr>
          <p:cNvPr id="16" name="TextBox 16"/>
          <p:cNvSpPr txBox="1"/>
          <p:nvPr/>
        </p:nvSpPr>
        <p:spPr>
          <a:xfrm rot="-427516">
            <a:off x="1881987" y="4261383"/>
            <a:ext cx="14487823" cy="1660647"/>
          </a:xfrm>
          <a:prstGeom prst="rect">
            <a:avLst/>
          </a:prstGeom>
        </p:spPr>
        <p:txBody>
          <a:bodyPr lIns="0" tIns="0" rIns="0" bIns="0" rtlCol="0" anchor="t">
            <a:spAutoFit/>
          </a:bodyPr>
          <a:lstStyle/>
          <a:p>
            <a:pPr algn="ctr">
              <a:lnSpc>
                <a:spcPts val="13821"/>
              </a:lnSpc>
            </a:pPr>
            <a:r>
              <a:rPr lang="en-US" sz="11422" b="1" spc="-468">
                <a:solidFill>
                  <a:srgbClr val="252427"/>
                </a:solidFill>
                <a:latin typeface="Arial" panose="020B0604020202020204" pitchFamily="34" charset="0"/>
                <a:cs typeface="Arial" panose="020B0604020202020204" pitchFamily="34" charset="0"/>
              </a:rPr>
              <a:t>Empower Every Voice</a:t>
            </a:r>
          </a:p>
        </p:txBody>
      </p:sp>
      <p:sp>
        <p:nvSpPr>
          <p:cNvPr id="17" name="TextBox 17"/>
          <p:cNvSpPr txBox="1"/>
          <p:nvPr/>
        </p:nvSpPr>
        <p:spPr>
          <a:xfrm rot="-427516">
            <a:off x="1733098" y="3070318"/>
            <a:ext cx="14487823" cy="1660647"/>
          </a:xfrm>
          <a:prstGeom prst="rect">
            <a:avLst/>
          </a:prstGeom>
        </p:spPr>
        <p:txBody>
          <a:bodyPr lIns="0" tIns="0" rIns="0" bIns="0" rtlCol="0" anchor="t">
            <a:spAutoFit/>
          </a:bodyPr>
          <a:lstStyle/>
          <a:p>
            <a:pPr algn="ctr">
              <a:lnSpc>
                <a:spcPts val="13821"/>
              </a:lnSpc>
            </a:pPr>
            <a:r>
              <a:rPr lang="en-US" sz="11422" b="1" spc="-468">
                <a:solidFill>
                  <a:srgbClr val="3F2ED3"/>
                </a:solidFill>
                <a:latin typeface="Arial" panose="020B0604020202020204" pitchFamily="34" charset="0"/>
                <a:cs typeface="Arial" panose="020B0604020202020204" pitchFamily="34" charset="0"/>
              </a:rPr>
              <a:t>Empower Every Voice</a:t>
            </a:r>
          </a:p>
        </p:txBody>
      </p:sp>
      <p:sp>
        <p:nvSpPr>
          <p:cNvPr id="18" name="TextBox 18"/>
          <p:cNvSpPr txBox="1"/>
          <p:nvPr/>
        </p:nvSpPr>
        <p:spPr>
          <a:xfrm rot="-427516">
            <a:off x="2032182" y="5462896"/>
            <a:ext cx="14487823" cy="1660647"/>
          </a:xfrm>
          <a:prstGeom prst="rect">
            <a:avLst/>
          </a:prstGeom>
        </p:spPr>
        <p:txBody>
          <a:bodyPr lIns="0" tIns="0" rIns="0" bIns="0" rtlCol="0" anchor="t">
            <a:spAutoFit/>
          </a:bodyPr>
          <a:lstStyle/>
          <a:p>
            <a:pPr algn="ctr">
              <a:lnSpc>
                <a:spcPts val="13821"/>
              </a:lnSpc>
            </a:pPr>
            <a:r>
              <a:rPr lang="en-US" sz="11422" b="1" spc="-468">
                <a:solidFill>
                  <a:srgbClr val="3F2ED3"/>
                </a:solidFill>
                <a:latin typeface="Arial" panose="020B0604020202020204" pitchFamily="34" charset="0"/>
                <a:cs typeface="Arial" panose="020B0604020202020204" pitchFamily="34" charset="0"/>
              </a:rPr>
              <a:t>Empower Every Voice</a:t>
            </a:r>
          </a:p>
        </p:txBody>
      </p:sp>
      <p:sp>
        <p:nvSpPr>
          <p:cNvPr id="19" name="TextBox 19"/>
          <p:cNvSpPr txBox="1"/>
          <p:nvPr/>
        </p:nvSpPr>
        <p:spPr>
          <a:xfrm>
            <a:off x="4808376" y="923925"/>
            <a:ext cx="8671247" cy="387157"/>
          </a:xfrm>
          <a:prstGeom prst="rect">
            <a:avLst/>
          </a:prstGeom>
        </p:spPr>
        <p:txBody>
          <a:bodyPr wrap="square" lIns="0" tIns="0" rIns="0" bIns="0" rtlCol="0" anchor="t">
            <a:spAutoFit/>
          </a:bodyPr>
          <a:lstStyle/>
          <a:p>
            <a:pPr algn="ctr">
              <a:lnSpc>
                <a:spcPts val="3348"/>
              </a:lnSpc>
            </a:pPr>
            <a:r>
              <a:rPr lang="en-US" sz="2391">
                <a:solidFill>
                  <a:srgbClr val="252427"/>
                </a:solidFill>
                <a:latin typeface="Arial" panose="020B0604020202020204" pitchFamily="34" charset="0"/>
                <a:cs typeface="Arial" panose="020B0604020202020204" pitchFamily="34" charset="0"/>
              </a:rPr>
              <a:t>@</a:t>
            </a:r>
            <a:r>
              <a:rPr lang="en-US" sz="2391" err="1">
                <a:solidFill>
                  <a:srgbClr val="252427"/>
                </a:solidFill>
                <a:latin typeface="Arial" panose="020B0604020202020204" pitchFamily="34" charset="0"/>
                <a:cs typeface="Arial" panose="020B0604020202020204" pitchFamily="34" charset="0"/>
              </a:rPr>
              <a:t>MicrosoftFlip</a:t>
            </a:r>
            <a:r>
              <a:rPr lang="en-US" sz="2391">
                <a:solidFill>
                  <a:srgbClr val="252427"/>
                </a:solidFill>
                <a:latin typeface="Arial" panose="020B0604020202020204" pitchFamily="34" charset="0"/>
                <a:cs typeface="Arial" panose="020B0604020202020204" pitchFamily="34" charset="0"/>
              </a:rPr>
              <a:t>  |  #</a:t>
            </a:r>
            <a:r>
              <a:rPr lang="en-US" sz="2391" err="1">
                <a:solidFill>
                  <a:srgbClr val="252427"/>
                </a:solidFill>
                <a:latin typeface="Arial" panose="020B0604020202020204" pitchFamily="34" charset="0"/>
                <a:cs typeface="Arial" panose="020B0604020202020204" pitchFamily="34" charset="0"/>
              </a:rPr>
              <a:t>Flipsider</a:t>
            </a:r>
            <a:r>
              <a:rPr lang="en-US" sz="2391">
                <a:solidFill>
                  <a:srgbClr val="252427"/>
                </a:solidFill>
                <a:latin typeface="Arial" panose="020B0604020202020204" pitchFamily="34" charset="0"/>
                <a:cs typeface="Arial" panose="020B0604020202020204" pitchFamily="34" charset="0"/>
              </a:rPr>
              <a:t>  |  </a:t>
            </a:r>
            <a:r>
              <a:rPr lang="en-US" sz="2391" err="1">
                <a:solidFill>
                  <a:srgbClr val="252427"/>
                </a:solidFill>
                <a:latin typeface="Arial" panose="020B0604020202020204" pitchFamily="34" charset="0"/>
                <a:cs typeface="Arial" panose="020B0604020202020204" pitchFamily="34" charset="0"/>
              </a:rPr>
              <a:t>Flip.com</a:t>
            </a:r>
            <a:endParaRPr lang="en-US" sz="2391">
              <a:solidFill>
                <a:srgbClr val="252427"/>
              </a:solidFill>
              <a:latin typeface="Arial" panose="020B0604020202020204" pitchFamily="34" charset="0"/>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 name="Group 5"/>
          <p:cNvGrpSpPr/>
          <p:nvPr/>
        </p:nvGrpSpPr>
        <p:grpSpPr>
          <a:xfrm>
            <a:off x="5352870" y="3361112"/>
            <a:ext cx="7453973" cy="4228424"/>
            <a:chOff x="0" y="0"/>
            <a:chExt cx="9938630" cy="5637899"/>
          </a:xfrm>
        </p:grpSpPr>
        <p:pic>
          <p:nvPicPr>
            <p:cNvPr id="6" name="Picture 6"/>
            <p:cNvPicPr>
              <a:picLocks noChangeAspect="1"/>
            </p:cNvPicPr>
            <p:nvPr/>
          </p:nvPicPr>
          <p:blipFill>
            <a:blip r:embed="rId4"/>
            <a:srcRect l="2" r="2"/>
            <a:stretch>
              <a:fillRect/>
            </a:stretch>
          </p:blipFill>
          <p:spPr>
            <a:xfrm>
              <a:off x="0" y="0"/>
              <a:ext cx="9938630" cy="5637899"/>
            </a:xfrm>
            <a:prstGeom prst="rect">
              <a:avLst/>
            </a:prstGeom>
          </p:spPr>
        </p:pic>
      </p:grpSp>
      <p:sp>
        <p:nvSpPr>
          <p:cNvPr id="7" name="Freeform 7"/>
          <p:cNvSpPr/>
          <p:nvPr/>
        </p:nvSpPr>
        <p:spPr>
          <a:xfrm>
            <a:off x="5061354" y="3166989"/>
            <a:ext cx="8037004" cy="5414632"/>
          </a:xfrm>
          <a:custGeom>
            <a:avLst/>
            <a:gdLst/>
            <a:ahLst/>
            <a:cxnLst/>
            <a:rect l="l" t="t" r="r" b="b"/>
            <a:pathLst>
              <a:path w="8037004" h="5414632">
                <a:moveTo>
                  <a:pt x="0" y="0"/>
                </a:moveTo>
                <a:lnTo>
                  <a:pt x="8037004" y="0"/>
                </a:lnTo>
                <a:lnTo>
                  <a:pt x="8037004" y="5414631"/>
                </a:lnTo>
                <a:lnTo>
                  <a:pt x="0" y="5414631"/>
                </a:lnTo>
                <a:lnTo>
                  <a:pt x="0" y="0"/>
                </a:lnTo>
                <a:close/>
              </a:path>
            </a:pathLst>
          </a:custGeom>
          <a:blipFill>
            <a:blip r:embed="rId5"/>
            <a:stretch>
              <a:fillRect l="-67456" r="-31905" b="-26873"/>
            </a:stretch>
          </a:blipFill>
        </p:spPr>
      </p:sp>
      <p:grpSp>
        <p:nvGrpSpPr>
          <p:cNvPr id="8" name="Group 8"/>
          <p:cNvGrpSpPr/>
          <p:nvPr/>
        </p:nvGrpSpPr>
        <p:grpSpPr>
          <a:xfrm>
            <a:off x="1380765" y="4990122"/>
            <a:ext cx="4396791" cy="2967616"/>
            <a:chOff x="0" y="0"/>
            <a:chExt cx="5862388" cy="3956821"/>
          </a:xfrm>
        </p:grpSpPr>
        <p:pic>
          <p:nvPicPr>
            <p:cNvPr id="9" name="Picture 9" descr="Graphical user interface, application&#10;&#10;Description automatically generated"/>
            <p:cNvPicPr>
              <a:picLocks noChangeAspect="1"/>
            </p:cNvPicPr>
            <p:nvPr/>
          </p:nvPicPr>
          <p:blipFill>
            <a:blip r:embed="rId6"/>
            <a:srcRect l="695" r="695"/>
            <a:stretch>
              <a:fillRect/>
            </a:stretch>
          </p:blipFill>
          <p:spPr>
            <a:xfrm>
              <a:off x="0" y="0"/>
              <a:ext cx="5862388" cy="3956821"/>
            </a:xfrm>
            <a:prstGeom prst="rect">
              <a:avLst/>
            </a:prstGeom>
          </p:spPr>
        </p:pic>
      </p:grpSp>
      <p:grpSp>
        <p:nvGrpSpPr>
          <p:cNvPr id="10" name="Group 10"/>
          <p:cNvGrpSpPr/>
          <p:nvPr/>
        </p:nvGrpSpPr>
        <p:grpSpPr>
          <a:xfrm>
            <a:off x="10212678" y="5874304"/>
            <a:ext cx="4991401" cy="2636077"/>
            <a:chOff x="0" y="0"/>
            <a:chExt cx="6655202" cy="3514770"/>
          </a:xfrm>
        </p:grpSpPr>
        <p:pic>
          <p:nvPicPr>
            <p:cNvPr id="11" name="Picture 11"/>
            <p:cNvPicPr>
              <a:picLocks noChangeAspect="1"/>
            </p:cNvPicPr>
            <p:nvPr/>
          </p:nvPicPr>
          <p:blipFill>
            <a:blip r:embed="rId7"/>
            <a:srcRect t="189" b="189"/>
            <a:stretch>
              <a:fillRect/>
            </a:stretch>
          </p:blipFill>
          <p:spPr>
            <a:xfrm>
              <a:off x="0" y="0"/>
              <a:ext cx="6655202" cy="3514770"/>
            </a:xfrm>
            <a:prstGeom prst="rect">
              <a:avLst/>
            </a:prstGeom>
          </p:spPr>
        </p:pic>
      </p:grpSp>
      <p:sp>
        <p:nvSpPr>
          <p:cNvPr id="12" name="Freeform 12"/>
          <p:cNvSpPr/>
          <p:nvPr/>
        </p:nvSpPr>
        <p:spPr>
          <a:xfrm>
            <a:off x="8691281" y="5555399"/>
            <a:ext cx="8135470" cy="3387589"/>
          </a:xfrm>
          <a:custGeom>
            <a:avLst/>
            <a:gdLst/>
            <a:ahLst/>
            <a:cxnLst/>
            <a:rect l="l" t="t" r="r" b="b"/>
            <a:pathLst>
              <a:path w="8135470" h="3387589">
                <a:moveTo>
                  <a:pt x="0" y="0"/>
                </a:moveTo>
                <a:lnTo>
                  <a:pt x="8135470" y="0"/>
                </a:lnTo>
                <a:lnTo>
                  <a:pt x="8135470" y="3387589"/>
                </a:lnTo>
                <a:lnTo>
                  <a:pt x="0" y="3387589"/>
                </a:lnTo>
                <a:lnTo>
                  <a:pt x="0" y="0"/>
                </a:lnTo>
                <a:close/>
              </a:path>
            </a:pathLst>
          </a:custGeom>
          <a:blipFill>
            <a:blip r:embed="rId8"/>
            <a:stretch>
              <a:fillRect l="-1767"/>
            </a:stretch>
          </a:blipFill>
        </p:spPr>
      </p:sp>
      <p:grpSp>
        <p:nvGrpSpPr>
          <p:cNvPr id="13" name="Group 13"/>
          <p:cNvGrpSpPr/>
          <p:nvPr/>
        </p:nvGrpSpPr>
        <p:grpSpPr>
          <a:xfrm>
            <a:off x="15186574" y="5058041"/>
            <a:ext cx="1787151" cy="3799487"/>
            <a:chOff x="0" y="0"/>
            <a:chExt cx="2382868" cy="5065982"/>
          </a:xfrm>
        </p:grpSpPr>
        <p:pic>
          <p:nvPicPr>
            <p:cNvPr id="14" name="Picture 14"/>
            <p:cNvPicPr>
              <a:picLocks noChangeAspect="1"/>
            </p:cNvPicPr>
            <p:nvPr/>
          </p:nvPicPr>
          <p:blipFill>
            <a:blip r:embed="rId9"/>
            <a:srcRect t="908" b="908"/>
            <a:stretch>
              <a:fillRect/>
            </a:stretch>
          </p:blipFill>
          <p:spPr>
            <a:xfrm>
              <a:off x="0" y="0"/>
              <a:ext cx="2382868" cy="5065982"/>
            </a:xfrm>
            <a:prstGeom prst="rect">
              <a:avLst/>
            </a:prstGeom>
          </p:spPr>
        </p:pic>
      </p:grpSp>
      <p:grpSp>
        <p:nvGrpSpPr>
          <p:cNvPr id="15" name="Group 15"/>
          <p:cNvGrpSpPr/>
          <p:nvPr/>
        </p:nvGrpSpPr>
        <p:grpSpPr>
          <a:xfrm>
            <a:off x="16807213" y="9424563"/>
            <a:ext cx="1075421" cy="479844"/>
            <a:chOff x="0" y="0"/>
            <a:chExt cx="1433895" cy="639791"/>
          </a:xfrm>
        </p:grpSpPr>
        <p:sp>
          <p:nvSpPr>
            <p:cNvPr id="16" name="Freeform 16"/>
            <p:cNvSpPr/>
            <p:nvPr/>
          </p:nvSpPr>
          <p:spPr>
            <a:xfrm>
              <a:off x="0" y="0"/>
              <a:ext cx="634166" cy="639791"/>
            </a:xfrm>
            <a:custGeom>
              <a:avLst/>
              <a:gdLst/>
              <a:ahLst/>
              <a:cxnLst/>
              <a:rect l="l" t="t" r="r" b="b"/>
              <a:pathLst>
                <a:path w="634166" h="639791">
                  <a:moveTo>
                    <a:pt x="0" y="0"/>
                  </a:moveTo>
                  <a:lnTo>
                    <a:pt x="634166" y="0"/>
                  </a:lnTo>
                  <a:lnTo>
                    <a:pt x="634166" y="639791"/>
                  </a:lnTo>
                  <a:lnTo>
                    <a:pt x="0" y="639791"/>
                  </a:lnTo>
                  <a:lnTo>
                    <a:pt x="0" y="0"/>
                  </a:lnTo>
                  <a:close/>
                </a:path>
              </a:pathLst>
            </a:custGeom>
            <a:blipFill>
              <a:blip r:embed="rId10">
                <a:extLst>
                  <a:ext uri="{96DAC541-7B7A-43D3-8B79-37D633B846F1}">
                    <asvg:svgBlip xmlns:asvg="http://schemas.microsoft.com/office/drawing/2016/SVG/main" r:embed="rId11"/>
                  </a:ext>
                </a:extLst>
              </a:blip>
              <a:stretch>
                <a:fillRect r="-152735"/>
              </a:stretch>
            </a:blipFill>
          </p:spPr>
        </p:sp>
        <p:sp>
          <p:nvSpPr>
            <p:cNvPr id="17" name="Freeform 17"/>
            <p:cNvSpPr/>
            <p:nvPr/>
          </p:nvSpPr>
          <p:spPr>
            <a:xfrm>
              <a:off x="797796" y="0"/>
              <a:ext cx="636099" cy="639791"/>
            </a:xfrm>
            <a:custGeom>
              <a:avLst/>
              <a:gdLst/>
              <a:ahLst/>
              <a:cxnLst/>
              <a:rect l="l" t="t" r="r" b="b"/>
              <a:pathLst>
                <a:path w="636099" h="639791">
                  <a:moveTo>
                    <a:pt x="0" y="0"/>
                  </a:moveTo>
                  <a:lnTo>
                    <a:pt x="636099" y="0"/>
                  </a:lnTo>
                  <a:lnTo>
                    <a:pt x="636099" y="639791"/>
                  </a:lnTo>
                  <a:lnTo>
                    <a:pt x="0" y="639791"/>
                  </a:lnTo>
                  <a:lnTo>
                    <a:pt x="0" y="0"/>
                  </a:lnTo>
                  <a:close/>
                </a:path>
              </a:pathLst>
            </a:custGeom>
            <a:blipFill>
              <a:blip r:embed="rId12"/>
              <a:stretch>
                <a:fillRect t="-78059" r="-355635" b="-77889"/>
              </a:stretch>
            </a:blipFill>
          </p:spPr>
        </p:sp>
      </p:grpSp>
      <p:sp>
        <p:nvSpPr>
          <p:cNvPr id="18" name="Freeform 18"/>
          <p:cNvSpPr/>
          <p:nvPr/>
        </p:nvSpPr>
        <p:spPr>
          <a:xfrm>
            <a:off x="6862720" y="940762"/>
            <a:ext cx="3618045" cy="1576865"/>
          </a:xfrm>
          <a:custGeom>
            <a:avLst/>
            <a:gdLst/>
            <a:ahLst/>
            <a:cxnLst/>
            <a:rect l="l" t="t" r="r" b="b"/>
            <a:pathLst>
              <a:path w="3618045" h="1576865">
                <a:moveTo>
                  <a:pt x="0" y="0"/>
                </a:moveTo>
                <a:lnTo>
                  <a:pt x="3618046" y="0"/>
                </a:lnTo>
                <a:lnTo>
                  <a:pt x="3618046" y="1576865"/>
                </a:lnTo>
                <a:lnTo>
                  <a:pt x="0" y="1576865"/>
                </a:lnTo>
                <a:lnTo>
                  <a:pt x="0" y="0"/>
                </a:lnTo>
                <a:close/>
              </a:path>
            </a:pathLst>
          </a:custGeom>
          <a:blipFill>
            <a:blip r:embed="rId13"/>
            <a:stretch>
              <a:fillRect/>
            </a:stretch>
          </a:blipFill>
        </p:spPr>
      </p:sp>
      <p:sp>
        <p:nvSpPr>
          <p:cNvPr id="19" name="Freeform 19"/>
          <p:cNvSpPr/>
          <p:nvPr/>
        </p:nvSpPr>
        <p:spPr>
          <a:xfrm>
            <a:off x="15068165" y="4963057"/>
            <a:ext cx="1996725" cy="3989457"/>
          </a:xfrm>
          <a:custGeom>
            <a:avLst/>
            <a:gdLst/>
            <a:ahLst/>
            <a:cxnLst/>
            <a:rect l="l" t="t" r="r" b="b"/>
            <a:pathLst>
              <a:path w="1996725" h="3989457">
                <a:moveTo>
                  <a:pt x="0" y="0"/>
                </a:moveTo>
                <a:lnTo>
                  <a:pt x="1996726" y="0"/>
                </a:lnTo>
                <a:lnTo>
                  <a:pt x="1996726" y="3989456"/>
                </a:lnTo>
                <a:lnTo>
                  <a:pt x="0" y="3989456"/>
                </a:lnTo>
                <a:lnTo>
                  <a:pt x="0" y="0"/>
                </a:lnTo>
                <a:close/>
              </a:path>
            </a:pathLst>
          </a:custGeom>
          <a:blipFill>
            <a:blip r:embed="rId14"/>
            <a:stretch>
              <a:fillRect/>
            </a:stretch>
          </a:blipFill>
        </p:spPr>
      </p:sp>
      <p:sp>
        <p:nvSpPr>
          <p:cNvPr id="20" name="Freeform 20"/>
          <p:cNvSpPr/>
          <p:nvPr/>
        </p:nvSpPr>
        <p:spPr>
          <a:xfrm>
            <a:off x="690167" y="4903784"/>
            <a:ext cx="5907199" cy="4178670"/>
          </a:xfrm>
          <a:custGeom>
            <a:avLst/>
            <a:gdLst/>
            <a:ahLst/>
            <a:cxnLst/>
            <a:rect l="l" t="t" r="r" b="b"/>
            <a:pathLst>
              <a:path w="5907199" h="4178670">
                <a:moveTo>
                  <a:pt x="0" y="0"/>
                </a:moveTo>
                <a:lnTo>
                  <a:pt x="5907199" y="0"/>
                </a:lnTo>
                <a:lnTo>
                  <a:pt x="5907199" y="4178670"/>
                </a:lnTo>
                <a:lnTo>
                  <a:pt x="0" y="4178670"/>
                </a:lnTo>
                <a:lnTo>
                  <a:pt x="0" y="0"/>
                </a:lnTo>
                <a:close/>
              </a:path>
            </a:pathLst>
          </a:custGeom>
          <a:blipFill>
            <a:blip r:embed="rId15"/>
            <a:stretch>
              <a:fillRect l="-15246" r="-4312"/>
            </a:stretch>
          </a:blipFill>
        </p:spPr>
      </p:sp>
      <p:sp>
        <p:nvSpPr>
          <p:cNvPr id="21" name="TextBox 21"/>
          <p:cNvSpPr txBox="1"/>
          <p:nvPr/>
        </p:nvSpPr>
        <p:spPr>
          <a:xfrm>
            <a:off x="6029438" y="9441284"/>
            <a:ext cx="6229123" cy="387157"/>
          </a:xfrm>
          <a:prstGeom prst="rect">
            <a:avLst/>
          </a:prstGeom>
        </p:spPr>
        <p:txBody>
          <a:bodyPr wrap="square" lIns="0" tIns="0" rIns="0" bIns="0" rtlCol="0" anchor="t">
            <a:spAutoFit/>
          </a:bodyPr>
          <a:lstStyle/>
          <a:p>
            <a:pPr algn="ctr">
              <a:lnSpc>
                <a:spcPts val="3348"/>
              </a:lnSpc>
            </a:pPr>
            <a:r>
              <a:rPr lang="en-US" sz="2391" b="1">
                <a:solidFill>
                  <a:srgbClr val="252427"/>
                </a:solidFill>
                <a:latin typeface="Arial" panose="020B0604020202020204" pitchFamily="34" charset="0"/>
                <a:cs typeface="Arial" panose="020B0604020202020204" pitchFamily="34" charset="0"/>
              </a:rPr>
              <a:t>@</a:t>
            </a:r>
            <a:r>
              <a:rPr lang="en-US" sz="2391" b="1" err="1">
                <a:solidFill>
                  <a:srgbClr val="252427"/>
                </a:solidFill>
                <a:latin typeface="Arial" panose="020B0604020202020204" pitchFamily="34" charset="0"/>
                <a:cs typeface="Arial" panose="020B0604020202020204" pitchFamily="34" charset="0"/>
              </a:rPr>
              <a:t>MicrosoftFlip</a:t>
            </a:r>
            <a:endParaRPr lang="en-US" sz="2391" b="1">
              <a:solidFill>
                <a:srgbClr val="252427"/>
              </a:solidFill>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 name="Group 5"/>
          <p:cNvGrpSpPr/>
          <p:nvPr/>
        </p:nvGrpSpPr>
        <p:grpSpPr>
          <a:xfrm>
            <a:off x="16807213" y="9424563"/>
            <a:ext cx="1075421" cy="479844"/>
            <a:chOff x="0" y="0"/>
            <a:chExt cx="1433895" cy="639791"/>
          </a:xfrm>
        </p:grpSpPr>
        <p:sp>
          <p:nvSpPr>
            <p:cNvPr id="6" name="Freeform 6"/>
            <p:cNvSpPr/>
            <p:nvPr/>
          </p:nvSpPr>
          <p:spPr>
            <a:xfrm>
              <a:off x="0" y="0"/>
              <a:ext cx="634166" cy="639791"/>
            </a:xfrm>
            <a:custGeom>
              <a:avLst/>
              <a:gdLst/>
              <a:ahLst/>
              <a:cxnLst/>
              <a:rect l="l" t="t" r="r" b="b"/>
              <a:pathLst>
                <a:path w="634166" h="639791">
                  <a:moveTo>
                    <a:pt x="0" y="0"/>
                  </a:moveTo>
                  <a:lnTo>
                    <a:pt x="634166" y="0"/>
                  </a:lnTo>
                  <a:lnTo>
                    <a:pt x="634166" y="639791"/>
                  </a:lnTo>
                  <a:lnTo>
                    <a:pt x="0" y="639791"/>
                  </a:lnTo>
                  <a:lnTo>
                    <a:pt x="0" y="0"/>
                  </a:lnTo>
                  <a:close/>
                </a:path>
              </a:pathLst>
            </a:custGeom>
            <a:blipFill>
              <a:blip r:embed="rId4">
                <a:extLst>
                  <a:ext uri="{96DAC541-7B7A-43D3-8B79-37D633B846F1}">
                    <asvg:svgBlip xmlns:asvg="http://schemas.microsoft.com/office/drawing/2016/SVG/main" r:embed="rId5"/>
                  </a:ext>
                </a:extLst>
              </a:blip>
              <a:stretch>
                <a:fillRect r="-152735"/>
              </a:stretch>
            </a:blipFill>
          </p:spPr>
        </p:sp>
        <p:sp>
          <p:nvSpPr>
            <p:cNvPr id="7" name="Freeform 7"/>
            <p:cNvSpPr/>
            <p:nvPr/>
          </p:nvSpPr>
          <p:spPr>
            <a:xfrm>
              <a:off x="797796" y="0"/>
              <a:ext cx="636099" cy="639791"/>
            </a:xfrm>
            <a:custGeom>
              <a:avLst/>
              <a:gdLst/>
              <a:ahLst/>
              <a:cxnLst/>
              <a:rect l="l" t="t" r="r" b="b"/>
              <a:pathLst>
                <a:path w="636099" h="639791">
                  <a:moveTo>
                    <a:pt x="0" y="0"/>
                  </a:moveTo>
                  <a:lnTo>
                    <a:pt x="636099" y="0"/>
                  </a:lnTo>
                  <a:lnTo>
                    <a:pt x="636099" y="639791"/>
                  </a:lnTo>
                  <a:lnTo>
                    <a:pt x="0" y="639791"/>
                  </a:lnTo>
                  <a:lnTo>
                    <a:pt x="0" y="0"/>
                  </a:lnTo>
                  <a:close/>
                </a:path>
              </a:pathLst>
            </a:custGeom>
            <a:blipFill>
              <a:blip r:embed="rId6"/>
              <a:stretch>
                <a:fillRect t="-78059" r="-355635" b="-77889"/>
              </a:stretch>
            </a:blipFill>
          </p:spPr>
        </p:sp>
      </p:grpSp>
      <p:grpSp>
        <p:nvGrpSpPr>
          <p:cNvPr id="8" name="Group 8"/>
          <p:cNvGrpSpPr>
            <a:grpSpLocks noChangeAspect="1"/>
          </p:cNvGrpSpPr>
          <p:nvPr/>
        </p:nvGrpSpPr>
        <p:grpSpPr>
          <a:xfrm>
            <a:off x="1319507" y="2964776"/>
            <a:ext cx="1313095" cy="1510975"/>
            <a:chOff x="0" y="0"/>
            <a:chExt cx="2915920" cy="3355340"/>
          </a:xfrm>
        </p:grpSpPr>
        <p:sp>
          <p:nvSpPr>
            <p:cNvPr id="9" name="Freeform 9"/>
            <p:cNvSpPr/>
            <p:nvPr/>
          </p:nvSpPr>
          <p:spPr>
            <a:xfrm>
              <a:off x="0" y="0"/>
              <a:ext cx="2915920" cy="3356610"/>
            </a:xfrm>
            <a:custGeom>
              <a:avLst/>
              <a:gdLst/>
              <a:ahLst/>
              <a:cxnLst/>
              <a:rect l="l" t="t" r="r" b="b"/>
              <a:pathLst>
                <a:path w="2915920" h="3356610">
                  <a:moveTo>
                    <a:pt x="960120" y="2739390"/>
                  </a:moveTo>
                  <a:lnTo>
                    <a:pt x="1921510" y="2739390"/>
                  </a:lnTo>
                  <a:lnTo>
                    <a:pt x="2108200" y="3356610"/>
                  </a:lnTo>
                  <a:lnTo>
                    <a:pt x="2915920" y="3356610"/>
                  </a:lnTo>
                  <a:lnTo>
                    <a:pt x="1869440" y="0"/>
                  </a:lnTo>
                  <a:lnTo>
                    <a:pt x="1049020" y="0"/>
                  </a:lnTo>
                  <a:lnTo>
                    <a:pt x="0" y="3355340"/>
                  </a:lnTo>
                  <a:lnTo>
                    <a:pt x="778510" y="3355340"/>
                  </a:lnTo>
                  <a:lnTo>
                    <a:pt x="960120" y="2739390"/>
                  </a:lnTo>
                  <a:close/>
                  <a:moveTo>
                    <a:pt x="1442720" y="1111250"/>
                  </a:moveTo>
                  <a:lnTo>
                    <a:pt x="1701800" y="2000250"/>
                  </a:lnTo>
                  <a:lnTo>
                    <a:pt x="1179830" y="2000250"/>
                  </a:lnTo>
                  <a:lnTo>
                    <a:pt x="1442720" y="1111250"/>
                  </a:lnTo>
                  <a:close/>
                </a:path>
              </a:pathLst>
            </a:custGeom>
            <a:blipFill>
              <a:blip r:embed="rId7"/>
              <a:stretch>
                <a:fillRect l="-11863" r="-11863"/>
              </a:stretch>
            </a:blipFill>
          </p:spPr>
          <p:txBody>
            <a:bodyPr/>
            <a:lstStyle/>
            <a:p>
              <a:endParaRPr lang="en-US"/>
            </a:p>
          </p:txBody>
        </p:sp>
      </p:grpSp>
      <p:grpSp>
        <p:nvGrpSpPr>
          <p:cNvPr id="10" name="Group 10"/>
          <p:cNvGrpSpPr>
            <a:grpSpLocks noChangeAspect="1"/>
          </p:cNvGrpSpPr>
          <p:nvPr/>
        </p:nvGrpSpPr>
        <p:grpSpPr>
          <a:xfrm>
            <a:off x="1429599" y="4903135"/>
            <a:ext cx="1092912" cy="1510975"/>
            <a:chOff x="0" y="0"/>
            <a:chExt cx="2426970" cy="3355340"/>
          </a:xfrm>
        </p:grpSpPr>
        <p:sp>
          <p:nvSpPr>
            <p:cNvPr id="11" name="Freeform 11"/>
            <p:cNvSpPr/>
            <p:nvPr/>
          </p:nvSpPr>
          <p:spPr>
            <a:xfrm>
              <a:off x="0" y="2540"/>
              <a:ext cx="2426970" cy="3355340"/>
            </a:xfrm>
            <a:custGeom>
              <a:avLst/>
              <a:gdLst/>
              <a:ahLst/>
              <a:cxnLst/>
              <a:rect l="l" t="t" r="r" b="b"/>
              <a:pathLst>
                <a:path w="2426970" h="3355340">
                  <a:moveTo>
                    <a:pt x="1798320" y="3290570"/>
                  </a:moveTo>
                  <a:cubicBezTo>
                    <a:pt x="1920240" y="3248660"/>
                    <a:pt x="2029460" y="3185160"/>
                    <a:pt x="2122170" y="3102610"/>
                  </a:cubicBezTo>
                  <a:cubicBezTo>
                    <a:pt x="2214880" y="3020060"/>
                    <a:pt x="2289810" y="2919730"/>
                    <a:pt x="2344420" y="2802890"/>
                  </a:cubicBezTo>
                  <a:cubicBezTo>
                    <a:pt x="2399030" y="2684780"/>
                    <a:pt x="2426970" y="2550160"/>
                    <a:pt x="2426970" y="2402840"/>
                  </a:cubicBezTo>
                  <a:cubicBezTo>
                    <a:pt x="2426970" y="2292350"/>
                    <a:pt x="2411730" y="2188210"/>
                    <a:pt x="2381250" y="2091690"/>
                  </a:cubicBezTo>
                  <a:cubicBezTo>
                    <a:pt x="2350770" y="1995170"/>
                    <a:pt x="2307590" y="1908810"/>
                    <a:pt x="2251710" y="1832610"/>
                  </a:cubicBezTo>
                  <a:cubicBezTo>
                    <a:pt x="2197100" y="1756410"/>
                    <a:pt x="2131060" y="1690370"/>
                    <a:pt x="2056130" y="1637030"/>
                  </a:cubicBezTo>
                  <a:cubicBezTo>
                    <a:pt x="2039620" y="1624330"/>
                    <a:pt x="2021840" y="1612900"/>
                    <a:pt x="2004060" y="1602740"/>
                  </a:cubicBezTo>
                  <a:cubicBezTo>
                    <a:pt x="2012950" y="1596390"/>
                    <a:pt x="2021840" y="1590040"/>
                    <a:pt x="2029460" y="1583690"/>
                  </a:cubicBezTo>
                  <a:cubicBezTo>
                    <a:pt x="2095500" y="1532890"/>
                    <a:pt x="2152650" y="1471930"/>
                    <a:pt x="2200910" y="1403350"/>
                  </a:cubicBezTo>
                  <a:cubicBezTo>
                    <a:pt x="2249170" y="1334770"/>
                    <a:pt x="2287270" y="1254760"/>
                    <a:pt x="2313940" y="1168400"/>
                  </a:cubicBezTo>
                  <a:cubicBezTo>
                    <a:pt x="2340610" y="1082040"/>
                    <a:pt x="2354580" y="986790"/>
                    <a:pt x="2354580" y="885190"/>
                  </a:cubicBezTo>
                  <a:cubicBezTo>
                    <a:pt x="2354580" y="754380"/>
                    <a:pt x="2330450" y="633730"/>
                    <a:pt x="2282190" y="524510"/>
                  </a:cubicBezTo>
                  <a:cubicBezTo>
                    <a:pt x="2233930" y="415290"/>
                    <a:pt x="2167890" y="321310"/>
                    <a:pt x="2082800" y="243840"/>
                  </a:cubicBezTo>
                  <a:cubicBezTo>
                    <a:pt x="1998980" y="166370"/>
                    <a:pt x="1898650" y="106680"/>
                    <a:pt x="1785620" y="63500"/>
                  </a:cubicBezTo>
                  <a:cubicBezTo>
                    <a:pt x="1672590" y="21590"/>
                    <a:pt x="1548130" y="0"/>
                    <a:pt x="1416050" y="0"/>
                  </a:cubicBezTo>
                  <a:lnTo>
                    <a:pt x="0" y="0"/>
                  </a:lnTo>
                  <a:lnTo>
                    <a:pt x="0" y="3355340"/>
                  </a:lnTo>
                  <a:lnTo>
                    <a:pt x="1417320" y="3355340"/>
                  </a:lnTo>
                  <a:cubicBezTo>
                    <a:pt x="1550670" y="3352800"/>
                    <a:pt x="1678940" y="3332480"/>
                    <a:pt x="1798320" y="3290570"/>
                  </a:cubicBezTo>
                  <a:close/>
                  <a:moveTo>
                    <a:pt x="1539240" y="1102360"/>
                  </a:moveTo>
                  <a:cubicBezTo>
                    <a:pt x="1527810" y="1135380"/>
                    <a:pt x="1511300" y="1162050"/>
                    <a:pt x="1487170" y="1186180"/>
                  </a:cubicBezTo>
                  <a:cubicBezTo>
                    <a:pt x="1464310" y="1210310"/>
                    <a:pt x="1433830" y="1230630"/>
                    <a:pt x="1397000" y="1245870"/>
                  </a:cubicBezTo>
                  <a:cubicBezTo>
                    <a:pt x="1360170" y="1261110"/>
                    <a:pt x="1314450" y="1268730"/>
                    <a:pt x="1259840" y="1268730"/>
                  </a:cubicBezTo>
                  <a:lnTo>
                    <a:pt x="783590" y="1268730"/>
                  </a:lnTo>
                  <a:lnTo>
                    <a:pt x="783590" y="736600"/>
                  </a:lnTo>
                  <a:lnTo>
                    <a:pt x="1289050" y="736600"/>
                  </a:lnTo>
                  <a:cubicBezTo>
                    <a:pt x="1375410" y="736600"/>
                    <a:pt x="1441450" y="756920"/>
                    <a:pt x="1490980" y="800100"/>
                  </a:cubicBezTo>
                  <a:cubicBezTo>
                    <a:pt x="1535430" y="839470"/>
                    <a:pt x="1558290" y="900430"/>
                    <a:pt x="1558290" y="988060"/>
                  </a:cubicBezTo>
                  <a:cubicBezTo>
                    <a:pt x="1558290" y="1028700"/>
                    <a:pt x="1551940" y="1068070"/>
                    <a:pt x="1539240" y="1102360"/>
                  </a:cubicBezTo>
                  <a:close/>
                  <a:moveTo>
                    <a:pt x="1606550" y="2194560"/>
                  </a:moveTo>
                  <a:cubicBezTo>
                    <a:pt x="1620520" y="2236470"/>
                    <a:pt x="1628140" y="2280920"/>
                    <a:pt x="1628140" y="2327910"/>
                  </a:cubicBezTo>
                  <a:cubicBezTo>
                    <a:pt x="1628140" y="2377440"/>
                    <a:pt x="1620520" y="2419350"/>
                    <a:pt x="1605280" y="2454910"/>
                  </a:cubicBezTo>
                  <a:cubicBezTo>
                    <a:pt x="1590040" y="2490470"/>
                    <a:pt x="1570990" y="2518410"/>
                    <a:pt x="1545590" y="2541270"/>
                  </a:cubicBezTo>
                  <a:cubicBezTo>
                    <a:pt x="1518920" y="2565400"/>
                    <a:pt x="1489710" y="2583180"/>
                    <a:pt x="1452880" y="2594610"/>
                  </a:cubicBezTo>
                  <a:cubicBezTo>
                    <a:pt x="1414780" y="2607310"/>
                    <a:pt x="1371600" y="2614930"/>
                    <a:pt x="1324610" y="2614930"/>
                  </a:cubicBezTo>
                  <a:lnTo>
                    <a:pt x="783590" y="2614930"/>
                  </a:lnTo>
                  <a:lnTo>
                    <a:pt x="783590" y="2001520"/>
                  </a:lnTo>
                  <a:lnTo>
                    <a:pt x="1297940" y="2001520"/>
                  </a:lnTo>
                  <a:cubicBezTo>
                    <a:pt x="1357630" y="2001520"/>
                    <a:pt x="1408430" y="2010410"/>
                    <a:pt x="1450340" y="2026920"/>
                  </a:cubicBezTo>
                  <a:cubicBezTo>
                    <a:pt x="1490980" y="2043430"/>
                    <a:pt x="1522730" y="2065020"/>
                    <a:pt x="1548130" y="2092960"/>
                  </a:cubicBezTo>
                  <a:cubicBezTo>
                    <a:pt x="1573530" y="2123440"/>
                    <a:pt x="1592580" y="2156460"/>
                    <a:pt x="1606550" y="2194560"/>
                  </a:cubicBezTo>
                  <a:close/>
                </a:path>
              </a:pathLst>
            </a:custGeom>
            <a:blipFill>
              <a:blip r:embed="rId7"/>
              <a:stretch>
                <a:fillRect l="-24298" r="-24298"/>
              </a:stretch>
            </a:blipFill>
          </p:spPr>
        </p:sp>
      </p:grpSp>
      <p:grpSp>
        <p:nvGrpSpPr>
          <p:cNvPr id="12" name="Group 12"/>
          <p:cNvGrpSpPr>
            <a:grpSpLocks noChangeAspect="1"/>
          </p:cNvGrpSpPr>
          <p:nvPr/>
        </p:nvGrpSpPr>
        <p:grpSpPr>
          <a:xfrm>
            <a:off x="1412802" y="6831137"/>
            <a:ext cx="1109709" cy="1510975"/>
            <a:chOff x="0" y="0"/>
            <a:chExt cx="2546350" cy="3467100"/>
          </a:xfrm>
        </p:grpSpPr>
        <p:sp>
          <p:nvSpPr>
            <p:cNvPr id="13" name="Freeform 13"/>
            <p:cNvSpPr/>
            <p:nvPr/>
          </p:nvSpPr>
          <p:spPr>
            <a:xfrm>
              <a:off x="0" y="0"/>
              <a:ext cx="2548890" cy="3468370"/>
            </a:xfrm>
            <a:custGeom>
              <a:avLst/>
              <a:gdLst/>
              <a:ahLst/>
              <a:cxnLst/>
              <a:rect l="l" t="t" r="r" b="b"/>
              <a:pathLst>
                <a:path w="2548890" h="3468370">
                  <a:moveTo>
                    <a:pt x="341630" y="3027680"/>
                  </a:moveTo>
                  <a:cubicBezTo>
                    <a:pt x="455930" y="3175000"/>
                    <a:pt x="599440" y="3286760"/>
                    <a:pt x="765810" y="3360420"/>
                  </a:cubicBezTo>
                  <a:cubicBezTo>
                    <a:pt x="929640" y="3431540"/>
                    <a:pt x="1116330" y="3468370"/>
                    <a:pt x="1320800" y="3468370"/>
                  </a:cubicBezTo>
                  <a:cubicBezTo>
                    <a:pt x="1493520" y="3468370"/>
                    <a:pt x="1656080" y="3440430"/>
                    <a:pt x="1803400" y="3387090"/>
                  </a:cubicBezTo>
                  <a:cubicBezTo>
                    <a:pt x="1954530" y="3332480"/>
                    <a:pt x="2086610" y="3247390"/>
                    <a:pt x="2197100" y="3135630"/>
                  </a:cubicBezTo>
                  <a:cubicBezTo>
                    <a:pt x="2307590" y="3023870"/>
                    <a:pt x="2393950" y="2884170"/>
                    <a:pt x="2456180" y="2716530"/>
                  </a:cubicBezTo>
                  <a:cubicBezTo>
                    <a:pt x="2517140" y="2552700"/>
                    <a:pt x="2547620" y="2359660"/>
                    <a:pt x="2547620" y="2141220"/>
                  </a:cubicBezTo>
                  <a:lnTo>
                    <a:pt x="2547620" y="2033270"/>
                  </a:lnTo>
                  <a:lnTo>
                    <a:pt x="1776730" y="2033270"/>
                  </a:lnTo>
                  <a:lnTo>
                    <a:pt x="1776730" y="2141220"/>
                  </a:lnTo>
                  <a:cubicBezTo>
                    <a:pt x="1776730" y="2250440"/>
                    <a:pt x="1765300" y="2346960"/>
                    <a:pt x="1742440" y="2425700"/>
                  </a:cubicBezTo>
                  <a:cubicBezTo>
                    <a:pt x="1720850" y="2500630"/>
                    <a:pt x="1690370" y="2562860"/>
                    <a:pt x="1652270" y="2609850"/>
                  </a:cubicBezTo>
                  <a:cubicBezTo>
                    <a:pt x="1615440" y="2655570"/>
                    <a:pt x="1572260" y="2688590"/>
                    <a:pt x="1521460" y="2710180"/>
                  </a:cubicBezTo>
                  <a:cubicBezTo>
                    <a:pt x="1468120" y="2733040"/>
                    <a:pt x="1407160" y="2744470"/>
                    <a:pt x="1339850" y="2744470"/>
                  </a:cubicBezTo>
                  <a:cubicBezTo>
                    <a:pt x="1250950" y="2744470"/>
                    <a:pt x="1173480" y="2725420"/>
                    <a:pt x="1109980" y="2689860"/>
                  </a:cubicBezTo>
                  <a:cubicBezTo>
                    <a:pt x="1043940" y="2653030"/>
                    <a:pt x="990600" y="2599690"/>
                    <a:pt x="946150" y="2528570"/>
                  </a:cubicBezTo>
                  <a:cubicBezTo>
                    <a:pt x="899160" y="2453640"/>
                    <a:pt x="863600" y="2358390"/>
                    <a:pt x="840740" y="2246630"/>
                  </a:cubicBezTo>
                  <a:cubicBezTo>
                    <a:pt x="816610" y="2129790"/>
                    <a:pt x="803910" y="1995170"/>
                    <a:pt x="803910" y="1847850"/>
                  </a:cubicBezTo>
                  <a:lnTo>
                    <a:pt x="803910" y="1617980"/>
                  </a:lnTo>
                  <a:cubicBezTo>
                    <a:pt x="803910" y="1469390"/>
                    <a:pt x="815340" y="1334770"/>
                    <a:pt x="839470" y="1217930"/>
                  </a:cubicBezTo>
                  <a:cubicBezTo>
                    <a:pt x="862330" y="1106170"/>
                    <a:pt x="896620" y="1010920"/>
                    <a:pt x="942340" y="935990"/>
                  </a:cubicBezTo>
                  <a:cubicBezTo>
                    <a:pt x="985520" y="864870"/>
                    <a:pt x="1037590" y="811530"/>
                    <a:pt x="1101090" y="774700"/>
                  </a:cubicBezTo>
                  <a:cubicBezTo>
                    <a:pt x="1163320" y="737870"/>
                    <a:pt x="1235710" y="720090"/>
                    <a:pt x="1323340" y="720090"/>
                  </a:cubicBezTo>
                  <a:cubicBezTo>
                    <a:pt x="1386840" y="720090"/>
                    <a:pt x="1446530" y="731520"/>
                    <a:pt x="1497330" y="754380"/>
                  </a:cubicBezTo>
                  <a:cubicBezTo>
                    <a:pt x="1546860" y="775970"/>
                    <a:pt x="1590040" y="810260"/>
                    <a:pt x="1626870" y="855980"/>
                  </a:cubicBezTo>
                  <a:cubicBezTo>
                    <a:pt x="1664970" y="904240"/>
                    <a:pt x="1695450" y="966470"/>
                    <a:pt x="1718310" y="1042670"/>
                  </a:cubicBezTo>
                  <a:cubicBezTo>
                    <a:pt x="1741170" y="1122680"/>
                    <a:pt x="1752600" y="1219200"/>
                    <a:pt x="1752600" y="1328420"/>
                  </a:cubicBezTo>
                  <a:lnTo>
                    <a:pt x="1752600" y="1436370"/>
                  </a:lnTo>
                  <a:lnTo>
                    <a:pt x="2548890" y="1436370"/>
                  </a:lnTo>
                  <a:lnTo>
                    <a:pt x="2548890" y="1328420"/>
                  </a:lnTo>
                  <a:cubicBezTo>
                    <a:pt x="2548890" y="1103630"/>
                    <a:pt x="2518410" y="905510"/>
                    <a:pt x="2456180" y="740410"/>
                  </a:cubicBezTo>
                  <a:cubicBezTo>
                    <a:pt x="2393950" y="571500"/>
                    <a:pt x="2306319" y="430530"/>
                    <a:pt x="2195830" y="321310"/>
                  </a:cubicBezTo>
                  <a:cubicBezTo>
                    <a:pt x="2085340" y="210820"/>
                    <a:pt x="1951990" y="128270"/>
                    <a:pt x="1800859" y="76200"/>
                  </a:cubicBezTo>
                  <a:cubicBezTo>
                    <a:pt x="1650999" y="26670"/>
                    <a:pt x="1489709" y="0"/>
                    <a:pt x="1319529" y="0"/>
                  </a:cubicBezTo>
                  <a:cubicBezTo>
                    <a:pt x="1115059" y="0"/>
                    <a:pt x="928369" y="35560"/>
                    <a:pt x="764539" y="106680"/>
                  </a:cubicBezTo>
                  <a:cubicBezTo>
                    <a:pt x="598170" y="180340"/>
                    <a:pt x="455930" y="292100"/>
                    <a:pt x="341630" y="439420"/>
                  </a:cubicBezTo>
                  <a:cubicBezTo>
                    <a:pt x="228600" y="584200"/>
                    <a:pt x="142240" y="768350"/>
                    <a:pt x="85090" y="985520"/>
                  </a:cubicBezTo>
                  <a:cubicBezTo>
                    <a:pt x="27940" y="1197610"/>
                    <a:pt x="0" y="1449070"/>
                    <a:pt x="0" y="1734820"/>
                  </a:cubicBezTo>
                  <a:cubicBezTo>
                    <a:pt x="0" y="2020570"/>
                    <a:pt x="27940" y="2272030"/>
                    <a:pt x="85090" y="2482850"/>
                  </a:cubicBezTo>
                  <a:cubicBezTo>
                    <a:pt x="142240" y="2700020"/>
                    <a:pt x="228600" y="2882900"/>
                    <a:pt x="341630" y="3027680"/>
                  </a:cubicBezTo>
                  <a:close/>
                </a:path>
              </a:pathLst>
            </a:custGeom>
            <a:blipFill>
              <a:blip r:embed="rId7"/>
              <a:stretch>
                <a:fillRect l="-23128" r="-23128"/>
              </a:stretch>
            </a:blipFill>
          </p:spPr>
        </p:sp>
      </p:grpSp>
      <p:sp>
        <p:nvSpPr>
          <p:cNvPr id="16" name="Freeform 16"/>
          <p:cNvSpPr/>
          <p:nvPr/>
        </p:nvSpPr>
        <p:spPr>
          <a:xfrm>
            <a:off x="7937435" y="2574031"/>
            <a:ext cx="9994045" cy="6733115"/>
          </a:xfrm>
          <a:custGeom>
            <a:avLst/>
            <a:gdLst/>
            <a:ahLst/>
            <a:cxnLst/>
            <a:rect l="l" t="t" r="r" b="b"/>
            <a:pathLst>
              <a:path w="9994045" h="6733115">
                <a:moveTo>
                  <a:pt x="0" y="0"/>
                </a:moveTo>
                <a:lnTo>
                  <a:pt x="9994045" y="0"/>
                </a:lnTo>
                <a:lnTo>
                  <a:pt x="9994045" y="6733115"/>
                </a:lnTo>
                <a:lnTo>
                  <a:pt x="0" y="6733115"/>
                </a:lnTo>
                <a:lnTo>
                  <a:pt x="0" y="0"/>
                </a:lnTo>
                <a:close/>
              </a:path>
            </a:pathLst>
          </a:custGeom>
          <a:blipFill>
            <a:blip r:embed="rId8"/>
            <a:stretch>
              <a:fillRect l="-67456" r="-31905" b="-26873"/>
            </a:stretch>
          </a:blipFill>
        </p:spPr>
      </p:sp>
      <p:sp>
        <p:nvSpPr>
          <p:cNvPr id="17" name="TextBox 17"/>
          <p:cNvSpPr txBox="1"/>
          <p:nvPr/>
        </p:nvSpPr>
        <p:spPr>
          <a:xfrm>
            <a:off x="1319506" y="1076849"/>
            <a:ext cx="8129293" cy="1021818"/>
          </a:xfrm>
          <a:prstGeom prst="rect">
            <a:avLst/>
          </a:prstGeom>
        </p:spPr>
        <p:txBody>
          <a:bodyPr wrap="square" lIns="0" tIns="0" rIns="0" bIns="0" rtlCol="0" anchor="t">
            <a:spAutoFit/>
          </a:bodyPr>
          <a:lstStyle/>
          <a:p>
            <a:pPr>
              <a:lnSpc>
                <a:spcPts val="8539"/>
              </a:lnSpc>
            </a:pPr>
            <a:r>
              <a:rPr lang="en-US" sz="6999" b="1" spc="-349">
                <a:solidFill>
                  <a:srgbClr val="252427"/>
                </a:solidFill>
                <a:latin typeface="Arial" panose="020B0604020202020204" pitchFamily="34" charset="0"/>
                <a:cs typeface="Arial" panose="020B0604020202020204" pitchFamily="34" charset="0"/>
              </a:rPr>
              <a:t>Flip as easy as...</a:t>
            </a:r>
          </a:p>
        </p:txBody>
      </p:sp>
      <p:sp>
        <p:nvSpPr>
          <p:cNvPr id="18" name="TextBox 18"/>
          <p:cNvSpPr txBox="1"/>
          <p:nvPr/>
        </p:nvSpPr>
        <p:spPr>
          <a:xfrm>
            <a:off x="2981086" y="3245036"/>
            <a:ext cx="4762843" cy="1000274"/>
          </a:xfrm>
          <a:prstGeom prst="rect">
            <a:avLst/>
          </a:prstGeom>
        </p:spPr>
        <p:txBody>
          <a:bodyPr lIns="0" tIns="0" rIns="0" bIns="0" rtlCol="0" anchor="t">
            <a:spAutoFit/>
          </a:bodyPr>
          <a:lstStyle/>
          <a:p>
            <a:pPr>
              <a:lnSpc>
                <a:spcPts val="3897"/>
              </a:lnSpc>
            </a:pPr>
            <a:r>
              <a:rPr lang="en-US" sz="3642" spc="-131">
                <a:solidFill>
                  <a:srgbClr val="252427"/>
                </a:solidFill>
                <a:latin typeface="Arial" panose="020B0604020202020204" pitchFamily="34" charset="0"/>
                <a:cs typeface="Arial" panose="020B0604020202020204" pitchFamily="34" charset="0"/>
              </a:rPr>
              <a:t>asynchronous access and accessibility</a:t>
            </a:r>
          </a:p>
        </p:txBody>
      </p:sp>
      <p:sp>
        <p:nvSpPr>
          <p:cNvPr id="19" name="TextBox 19"/>
          <p:cNvSpPr txBox="1"/>
          <p:nvPr/>
        </p:nvSpPr>
        <p:spPr>
          <a:xfrm>
            <a:off x="2981086" y="5219700"/>
            <a:ext cx="4762843" cy="1000274"/>
          </a:xfrm>
          <a:prstGeom prst="rect">
            <a:avLst/>
          </a:prstGeom>
        </p:spPr>
        <p:txBody>
          <a:bodyPr lIns="0" tIns="0" rIns="0" bIns="0" rtlCol="0" anchor="t">
            <a:spAutoFit/>
          </a:bodyPr>
          <a:lstStyle/>
          <a:p>
            <a:pPr>
              <a:lnSpc>
                <a:spcPts val="3897"/>
              </a:lnSpc>
            </a:pPr>
            <a:r>
              <a:rPr lang="en-US" sz="3642" spc="-131">
                <a:solidFill>
                  <a:srgbClr val="252427"/>
                </a:solidFill>
                <a:latin typeface="Arial" panose="020B0604020202020204" pitchFamily="34" charset="0"/>
                <a:cs typeface="Arial" panose="020B0604020202020204" pitchFamily="34" charset="0"/>
              </a:rPr>
              <a:t>building community with your learners</a:t>
            </a:r>
          </a:p>
        </p:txBody>
      </p:sp>
      <p:sp>
        <p:nvSpPr>
          <p:cNvPr id="20" name="TextBox 20"/>
          <p:cNvSpPr txBox="1"/>
          <p:nvPr/>
        </p:nvSpPr>
        <p:spPr>
          <a:xfrm>
            <a:off x="2981086" y="7389644"/>
            <a:ext cx="4762843" cy="500137"/>
          </a:xfrm>
          <a:prstGeom prst="rect">
            <a:avLst/>
          </a:prstGeom>
        </p:spPr>
        <p:txBody>
          <a:bodyPr lIns="0" tIns="0" rIns="0" bIns="0" rtlCol="0" anchor="t">
            <a:spAutoFit/>
          </a:bodyPr>
          <a:lstStyle/>
          <a:p>
            <a:pPr>
              <a:lnSpc>
                <a:spcPts val="3897"/>
              </a:lnSpc>
            </a:pPr>
            <a:r>
              <a:rPr lang="en-US" sz="3642" spc="-131">
                <a:solidFill>
                  <a:srgbClr val="252427"/>
                </a:solidFill>
                <a:latin typeface="Arial" panose="020B0604020202020204" pitchFamily="34" charset="0"/>
                <a:cs typeface="Arial" panose="020B0604020202020204" pitchFamily="34" charset="0"/>
              </a:rPr>
              <a:t>camera creativity</a:t>
            </a:r>
          </a:p>
        </p:txBody>
      </p:sp>
      <p:sp>
        <p:nvSpPr>
          <p:cNvPr id="2" name="Rectangle 1">
            <a:extLst>
              <a:ext uri="{FF2B5EF4-FFF2-40B4-BE49-F238E27FC236}">
                <a16:creationId xmlns:a16="http://schemas.microsoft.com/office/drawing/2014/main" id="{DC94F436-FE56-20E7-650E-E9910F5F2265}"/>
              </a:ext>
            </a:extLst>
          </p:cNvPr>
          <p:cNvSpPr/>
          <p:nvPr/>
        </p:nvSpPr>
        <p:spPr>
          <a:xfrm>
            <a:off x="8274538" y="2774461"/>
            <a:ext cx="9231923" cy="5255846"/>
          </a:xfrm>
          <a:prstGeom prst="rect">
            <a:avLst/>
          </a:prstGeom>
          <a:solidFill>
            <a:srgbClr val="3F2E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17">
            <a:extLst>
              <a:ext uri="{FF2B5EF4-FFF2-40B4-BE49-F238E27FC236}">
                <a16:creationId xmlns:a16="http://schemas.microsoft.com/office/drawing/2014/main" id="{6D0BF4AB-5E2A-3C4C-19B9-A74D6793D3B5}"/>
              </a:ext>
            </a:extLst>
          </p:cNvPr>
          <p:cNvSpPr txBox="1"/>
          <p:nvPr/>
        </p:nvSpPr>
        <p:spPr>
          <a:xfrm>
            <a:off x="9048507" y="2946078"/>
            <a:ext cx="760591" cy="1045927"/>
          </a:xfrm>
          <a:prstGeom prst="rect">
            <a:avLst/>
          </a:prstGeom>
        </p:spPr>
        <p:txBody>
          <a:bodyPr wrap="square" lIns="0" tIns="0" rIns="0" bIns="0" rtlCol="0" anchor="t">
            <a:spAutoFit/>
          </a:bodyPr>
          <a:lstStyle/>
          <a:p>
            <a:pPr>
              <a:lnSpc>
                <a:spcPts val="8539"/>
              </a:lnSpc>
            </a:pPr>
            <a:r>
              <a:rPr lang="en-US" sz="6950" b="1" spc="-349">
                <a:solidFill>
                  <a:srgbClr val="FFFFFF"/>
                </a:solidFill>
                <a:latin typeface="Arial"/>
                <a:cs typeface="Arial"/>
              </a:rPr>
              <a:t>A</a:t>
            </a:r>
            <a:endParaRPr lang="en-US"/>
          </a:p>
        </p:txBody>
      </p:sp>
      <p:sp>
        <p:nvSpPr>
          <p:cNvPr id="4" name="TextBox 17">
            <a:extLst>
              <a:ext uri="{FF2B5EF4-FFF2-40B4-BE49-F238E27FC236}">
                <a16:creationId xmlns:a16="http://schemas.microsoft.com/office/drawing/2014/main" id="{87436365-9AFA-6706-2DCE-D0698DD79632}"/>
              </a:ext>
            </a:extLst>
          </p:cNvPr>
          <p:cNvSpPr txBox="1"/>
          <p:nvPr/>
        </p:nvSpPr>
        <p:spPr>
          <a:xfrm>
            <a:off x="9758281" y="2777973"/>
            <a:ext cx="7055846" cy="935834"/>
          </a:xfrm>
          <a:prstGeom prst="rect">
            <a:avLst/>
          </a:prstGeom>
        </p:spPr>
        <p:txBody>
          <a:bodyPr wrap="square" lIns="0" tIns="0" rIns="0" bIns="0" rtlCol="0" anchor="t">
            <a:spAutoFit/>
          </a:bodyPr>
          <a:lstStyle/>
          <a:p>
            <a:pPr>
              <a:lnSpc>
                <a:spcPts val="8539"/>
              </a:lnSpc>
            </a:pPr>
            <a:r>
              <a:rPr lang="en-US" sz="3600" b="1" spc="-349">
                <a:solidFill>
                  <a:srgbClr val="FFFFFF"/>
                </a:solidFill>
                <a:latin typeface="Arial"/>
                <a:cs typeface="Arial"/>
              </a:rPr>
              <a:t>–  Asynchronous access &amp; accessibility</a:t>
            </a:r>
            <a:endParaRPr lang="en-US" sz="3600"/>
          </a:p>
        </p:txBody>
      </p:sp>
      <p:sp>
        <p:nvSpPr>
          <p:cNvPr id="21" name="Oval 20">
            <a:extLst>
              <a:ext uri="{FF2B5EF4-FFF2-40B4-BE49-F238E27FC236}">
                <a16:creationId xmlns:a16="http://schemas.microsoft.com/office/drawing/2014/main" id="{CA4E2EF7-B6DC-E54B-E6FD-B0ED0C46B26C}"/>
              </a:ext>
            </a:extLst>
          </p:cNvPr>
          <p:cNvSpPr/>
          <p:nvPr/>
        </p:nvSpPr>
        <p:spPr>
          <a:xfrm>
            <a:off x="9098334" y="4214724"/>
            <a:ext cx="508000" cy="498230"/>
          </a:xfrm>
          <a:prstGeom prst="ellipse">
            <a:avLst/>
          </a:prstGeom>
          <a:solidFill>
            <a:srgbClr val="2FD9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rgbClr val="3F2ED2"/>
                </a:solidFill>
                <a:latin typeface="Arial Black"/>
                <a:cs typeface="Calibri"/>
              </a:rPr>
              <a:t>1</a:t>
            </a:r>
          </a:p>
        </p:txBody>
      </p:sp>
      <p:sp>
        <p:nvSpPr>
          <p:cNvPr id="23" name="TextBox 22">
            <a:extLst>
              <a:ext uri="{FF2B5EF4-FFF2-40B4-BE49-F238E27FC236}">
                <a16:creationId xmlns:a16="http://schemas.microsoft.com/office/drawing/2014/main" id="{1741339E-4119-4079-4949-E2E1072223F5}"/>
              </a:ext>
            </a:extLst>
          </p:cNvPr>
          <p:cNvSpPr txBox="1"/>
          <p:nvPr/>
        </p:nvSpPr>
        <p:spPr>
          <a:xfrm>
            <a:off x="8628229" y="5009723"/>
            <a:ext cx="1473200"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a:solidFill>
                  <a:srgbClr val="2FD9EE"/>
                </a:solidFill>
                <a:latin typeface="Arial"/>
              </a:rPr>
              <a:t>ThinkItFlipIt</a:t>
            </a:r>
            <a:r>
              <a:rPr lang="en-US" sz="1600">
                <a:solidFill>
                  <a:srgbClr val="2FD9EE"/>
                </a:solidFill>
                <a:latin typeface="Arial"/>
                <a:cs typeface="Arial"/>
              </a:rPr>
              <a:t>​</a:t>
            </a:r>
            <a:endParaRPr lang="en-US" sz="1600"/>
          </a:p>
        </p:txBody>
      </p:sp>
      <p:sp>
        <p:nvSpPr>
          <p:cNvPr id="24" name="TextBox 23">
            <a:extLst>
              <a:ext uri="{FF2B5EF4-FFF2-40B4-BE49-F238E27FC236}">
                <a16:creationId xmlns:a16="http://schemas.microsoft.com/office/drawing/2014/main" id="{DD6BAA8C-C36D-18B6-9331-07BAB88FA928}"/>
              </a:ext>
            </a:extLst>
          </p:cNvPr>
          <p:cNvSpPr txBox="1"/>
          <p:nvPr/>
        </p:nvSpPr>
        <p:spPr>
          <a:xfrm>
            <a:off x="8628229" y="4785043"/>
            <a:ext cx="147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FFFFFF"/>
                </a:solidFill>
                <a:latin typeface="Arial"/>
                <a:cs typeface="Arial"/>
              </a:rPr>
              <a:t>Flip Code</a:t>
            </a:r>
            <a:endParaRPr lang="en-US" sz="1400" b="1">
              <a:latin typeface="Arial"/>
              <a:cs typeface="Arial"/>
            </a:endParaRPr>
          </a:p>
        </p:txBody>
      </p:sp>
      <p:sp>
        <p:nvSpPr>
          <p:cNvPr id="25" name="TextBox 24">
            <a:extLst>
              <a:ext uri="{FF2B5EF4-FFF2-40B4-BE49-F238E27FC236}">
                <a16:creationId xmlns:a16="http://schemas.microsoft.com/office/drawing/2014/main" id="{EB303736-844B-DAAB-CB78-CFC59FE56413}"/>
              </a:ext>
            </a:extLst>
          </p:cNvPr>
          <p:cNvSpPr txBox="1"/>
          <p:nvPr/>
        </p:nvSpPr>
        <p:spPr>
          <a:xfrm>
            <a:off x="8626339" y="5532301"/>
            <a:ext cx="147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FFFFFF"/>
                </a:solidFill>
                <a:latin typeface="Arial"/>
                <a:cs typeface="Arial"/>
              </a:rPr>
              <a:t>QR Code</a:t>
            </a:r>
            <a:endParaRPr lang="en-US" sz="1400"/>
          </a:p>
        </p:txBody>
      </p:sp>
      <p:sp>
        <p:nvSpPr>
          <p:cNvPr id="26" name="TextBox 25">
            <a:extLst>
              <a:ext uri="{FF2B5EF4-FFF2-40B4-BE49-F238E27FC236}">
                <a16:creationId xmlns:a16="http://schemas.microsoft.com/office/drawing/2014/main" id="{5B5501FA-52B0-DF61-3F61-87844BADC202}"/>
              </a:ext>
            </a:extLst>
          </p:cNvPr>
          <p:cNvSpPr txBox="1"/>
          <p:nvPr/>
        </p:nvSpPr>
        <p:spPr>
          <a:xfrm>
            <a:off x="8619369" y="7105348"/>
            <a:ext cx="147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FFFFFF"/>
                </a:solidFill>
                <a:latin typeface="Arial"/>
                <a:cs typeface="Arial"/>
              </a:rPr>
              <a:t>Link</a:t>
            </a:r>
            <a:endParaRPr lang="en-US" sz="1400"/>
          </a:p>
        </p:txBody>
      </p:sp>
      <p:sp>
        <p:nvSpPr>
          <p:cNvPr id="27" name="TextBox 26">
            <a:extLst>
              <a:ext uri="{FF2B5EF4-FFF2-40B4-BE49-F238E27FC236}">
                <a16:creationId xmlns:a16="http://schemas.microsoft.com/office/drawing/2014/main" id="{B2357C06-7585-3F84-F513-B2AB185C89F7}"/>
              </a:ext>
            </a:extLst>
          </p:cNvPr>
          <p:cNvSpPr txBox="1"/>
          <p:nvPr/>
        </p:nvSpPr>
        <p:spPr>
          <a:xfrm>
            <a:off x="8326974" y="7355261"/>
            <a:ext cx="2057990"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a:solidFill>
                  <a:srgbClr val="2FD9EE"/>
                </a:solidFill>
                <a:latin typeface="Arial"/>
              </a:rPr>
              <a:t>flip.com/</a:t>
            </a:r>
            <a:r>
              <a:rPr lang="en-US" sz="1600" err="1">
                <a:solidFill>
                  <a:srgbClr val="2FD9EE"/>
                </a:solidFill>
                <a:latin typeface="Arial"/>
              </a:rPr>
              <a:t>thinkitflipit</a:t>
            </a:r>
            <a:endParaRPr lang="en-US" sz="1600" err="1"/>
          </a:p>
        </p:txBody>
      </p:sp>
      <p:sp>
        <p:nvSpPr>
          <p:cNvPr id="28" name="Oval 27">
            <a:extLst>
              <a:ext uri="{FF2B5EF4-FFF2-40B4-BE49-F238E27FC236}">
                <a16:creationId xmlns:a16="http://schemas.microsoft.com/office/drawing/2014/main" id="{F68546E9-D6A1-9461-62EE-5C415706813C}"/>
              </a:ext>
            </a:extLst>
          </p:cNvPr>
          <p:cNvSpPr/>
          <p:nvPr/>
        </p:nvSpPr>
        <p:spPr>
          <a:xfrm>
            <a:off x="11244944" y="4186846"/>
            <a:ext cx="508000" cy="498230"/>
          </a:xfrm>
          <a:prstGeom prst="ellipse">
            <a:avLst/>
          </a:prstGeom>
          <a:solidFill>
            <a:srgbClr val="2FD9EE"/>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solidFill>
                  <a:srgbClr val="3F2ED2"/>
                </a:solidFill>
                <a:latin typeface="Arial Black"/>
                <a:cs typeface="Calibri"/>
              </a:rPr>
              <a:t>2</a:t>
            </a:r>
          </a:p>
        </p:txBody>
      </p:sp>
      <p:sp>
        <p:nvSpPr>
          <p:cNvPr id="29" name="Oval 28">
            <a:extLst>
              <a:ext uri="{FF2B5EF4-FFF2-40B4-BE49-F238E27FC236}">
                <a16:creationId xmlns:a16="http://schemas.microsoft.com/office/drawing/2014/main" id="{A2566228-9927-5DF6-4CF7-21DCCED302BD}"/>
              </a:ext>
            </a:extLst>
          </p:cNvPr>
          <p:cNvSpPr/>
          <p:nvPr/>
        </p:nvSpPr>
        <p:spPr>
          <a:xfrm>
            <a:off x="13634892" y="4214724"/>
            <a:ext cx="508000" cy="498230"/>
          </a:xfrm>
          <a:prstGeom prst="ellipse">
            <a:avLst/>
          </a:prstGeom>
          <a:solidFill>
            <a:srgbClr val="2FD9EE"/>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solidFill>
                  <a:srgbClr val="3F2ED2"/>
                </a:solidFill>
                <a:latin typeface="Arial Black"/>
                <a:cs typeface="Calibri"/>
              </a:rPr>
              <a:t>3</a:t>
            </a:r>
          </a:p>
        </p:txBody>
      </p:sp>
      <p:grpSp>
        <p:nvGrpSpPr>
          <p:cNvPr id="35" name="Group 34">
            <a:extLst>
              <a:ext uri="{FF2B5EF4-FFF2-40B4-BE49-F238E27FC236}">
                <a16:creationId xmlns:a16="http://schemas.microsoft.com/office/drawing/2014/main" id="{3B1E4A14-B569-1981-AFF6-F884AA233C83}"/>
              </a:ext>
            </a:extLst>
          </p:cNvPr>
          <p:cNvGrpSpPr/>
          <p:nvPr/>
        </p:nvGrpSpPr>
        <p:grpSpPr>
          <a:xfrm>
            <a:off x="8881036" y="5892769"/>
            <a:ext cx="953685" cy="975406"/>
            <a:chOff x="9169415" y="6053725"/>
            <a:chExt cx="953685" cy="975406"/>
          </a:xfrm>
        </p:grpSpPr>
        <p:sp>
          <p:nvSpPr>
            <p:cNvPr id="31" name="Freeform 16">
              <a:extLst>
                <a:ext uri="{FF2B5EF4-FFF2-40B4-BE49-F238E27FC236}">
                  <a16:creationId xmlns:a16="http://schemas.microsoft.com/office/drawing/2014/main" id="{4B9C1CEB-8A0D-A05F-5428-D10E5558F402}"/>
                </a:ext>
              </a:extLst>
            </p:cNvPr>
            <p:cNvSpPr/>
            <p:nvPr/>
          </p:nvSpPr>
          <p:spPr>
            <a:xfrm>
              <a:off x="9169415" y="6053725"/>
              <a:ext cx="953685" cy="975406"/>
            </a:xfrm>
            <a:custGeom>
              <a:avLst/>
              <a:gdLst/>
              <a:ahLst/>
              <a:cxnLst/>
              <a:rect l="l" t="t" r="r" b="b"/>
              <a:pathLst>
                <a:path w="1043524" h="1066218">
                  <a:moveTo>
                    <a:pt x="130057" y="0"/>
                  </a:moveTo>
                  <a:lnTo>
                    <a:pt x="913468" y="0"/>
                  </a:lnTo>
                  <a:cubicBezTo>
                    <a:pt x="947961" y="0"/>
                    <a:pt x="981041" y="13702"/>
                    <a:pt x="1005432" y="38093"/>
                  </a:cubicBezTo>
                  <a:cubicBezTo>
                    <a:pt x="1029822" y="62483"/>
                    <a:pt x="1043524" y="95563"/>
                    <a:pt x="1043524" y="130057"/>
                  </a:cubicBezTo>
                  <a:lnTo>
                    <a:pt x="1043524" y="936162"/>
                  </a:lnTo>
                  <a:cubicBezTo>
                    <a:pt x="1043524" y="1007990"/>
                    <a:pt x="985296" y="1066218"/>
                    <a:pt x="913468" y="1066218"/>
                  </a:cubicBezTo>
                  <a:lnTo>
                    <a:pt x="130057" y="1066218"/>
                  </a:lnTo>
                  <a:cubicBezTo>
                    <a:pt x="95563" y="1066218"/>
                    <a:pt x="62483" y="1052516"/>
                    <a:pt x="38093" y="1028126"/>
                  </a:cubicBezTo>
                  <a:cubicBezTo>
                    <a:pt x="13702" y="1003735"/>
                    <a:pt x="0" y="970655"/>
                    <a:pt x="0" y="936162"/>
                  </a:cubicBezTo>
                  <a:lnTo>
                    <a:pt x="0" y="130057"/>
                  </a:lnTo>
                  <a:cubicBezTo>
                    <a:pt x="0" y="95563"/>
                    <a:pt x="13702" y="62483"/>
                    <a:pt x="38093" y="38093"/>
                  </a:cubicBezTo>
                  <a:cubicBezTo>
                    <a:pt x="62483" y="13702"/>
                    <a:pt x="95563" y="0"/>
                    <a:pt x="130057" y="0"/>
                  </a:cubicBezTo>
                  <a:close/>
                </a:path>
              </a:pathLst>
            </a:custGeom>
            <a:solidFill>
              <a:schemeClr val="bg1"/>
            </a:solidFill>
          </p:spPr>
        </p:sp>
        <p:pic>
          <p:nvPicPr>
            <p:cNvPr id="34" name="Picture 34" descr="Qr code&#10;&#10;Description automatically generated">
              <a:extLst>
                <a:ext uri="{FF2B5EF4-FFF2-40B4-BE49-F238E27FC236}">
                  <a16:creationId xmlns:a16="http://schemas.microsoft.com/office/drawing/2014/main" id="{E7C46D9B-2A80-3183-E845-4A528068A04D}"/>
                </a:ext>
              </a:extLst>
            </p:cNvPr>
            <p:cNvPicPr>
              <a:picLocks noChangeAspect="1"/>
            </p:cNvPicPr>
            <p:nvPr/>
          </p:nvPicPr>
          <p:blipFill rotWithShape="1">
            <a:blip r:embed="rId9"/>
            <a:srcRect l="8961" t="9235" r="9319" b="8928"/>
            <a:stretch/>
          </p:blipFill>
          <p:spPr>
            <a:xfrm>
              <a:off x="9225959" y="6110240"/>
              <a:ext cx="836508" cy="865968"/>
            </a:xfrm>
            <a:prstGeom prst="rect">
              <a:avLst/>
            </a:prstGeom>
          </p:spPr>
        </p:pic>
      </p:grpSp>
      <p:sp>
        <p:nvSpPr>
          <p:cNvPr id="36" name="TextBox 35">
            <a:extLst>
              <a:ext uri="{FF2B5EF4-FFF2-40B4-BE49-F238E27FC236}">
                <a16:creationId xmlns:a16="http://schemas.microsoft.com/office/drawing/2014/main" id="{904D6123-677E-3D7A-205E-12FF9FACEFC4}"/>
              </a:ext>
            </a:extLst>
          </p:cNvPr>
          <p:cNvSpPr txBox="1"/>
          <p:nvPr/>
        </p:nvSpPr>
        <p:spPr>
          <a:xfrm>
            <a:off x="10760900" y="4736255"/>
            <a:ext cx="147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FFFFFF"/>
                </a:solidFill>
                <a:latin typeface="Arial"/>
                <a:cs typeface="Arial"/>
              </a:rPr>
              <a:t>Sign In</a:t>
            </a:r>
            <a:endParaRPr lang="en-US" sz="1400"/>
          </a:p>
        </p:txBody>
      </p:sp>
      <p:pic>
        <p:nvPicPr>
          <p:cNvPr id="37" name="Picture 37" descr="Graphical user interface, application&#10;&#10;Description automatically generated">
            <a:extLst>
              <a:ext uri="{FF2B5EF4-FFF2-40B4-BE49-F238E27FC236}">
                <a16:creationId xmlns:a16="http://schemas.microsoft.com/office/drawing/2014/main" id="{DB6C1774-9615-0795-E6F3-AF464DC22917}"/>
              </a:ext>
            </a:extLst>
          </p:cNvPr>
          <p:cNvPicPr>
            <a:picLocks noChangeAspect="1"/>
          </p:cNvPicPr>
          <p:nvPr/>
        </p:nvPicPr>
        <p:blipFill>
          <a:blip r:embed="rId10"/>
          <a:stretch>
            <a:fillRect/>
          </a:stretch>
        </p:blipFill>
        <p:spPr>
          <a:xfrm>
            <a:off x="10473942" y="5065443"/>
            <a:ext cx="2053219" cy="2141109"/>
          </a:xfrm>
          <a:prstGeom prst="roundRect">
            <a:avLst/>
          </a:prstGeom>
        </p:spPr>
      </p:pic>
      <p:pic>
        <p:nvPicPr>
          <p:cNvPr id="38" name="Picture 38" descr="Text&#10;&#10;Description automatically generated">
            <a:extLst>
              <a:ext uri="{FF2B5EF4-FFF2-40B4-BE49-F238E27FC236}">
                <a16:creationId xmlns:a16="http://schemas.microsoft.com/office/drawing/2014/main" id="{C0A4E26E-04CB-4A82-A89E-9A291ECAA244}"/>
              </a:ext>
            </a:extLst>
          </p:cNvPr>
          <p:cNvPicPr>
            <a:picLocks noChangeAspect="1"/>
          </p:cNvPicPr>
          <p:nvPr/>
        </p:nvPicPr>
        <p:blipFill>
          <a:blip r:embed="rId11"/>
          <a:stretch>
            <a:fillRect/>
          </a:stretch>
        </p:blipFill>
        <p:spPr>
          <a:xfrm>
            <a:off x="12878422" y="5090747"/>
            <a:ext cx="3049858" cy="982349"/>
          </a:xfrm>
          <a:prstGeom prst="roundRect">
            <a:avLst/>
          </a:prstGeom>
        </p:spPr>
      </p:pic>
      <p:sp>
        <p:nvSpPr>
          <p:cNvPr id="39" name="TextBox 38">
            <a:extLst>
              <a:ext uri="{FF2B5EF4-FFF2-40B4-BE49-F238E27FC236}">
                <a16:creationId xmlns:a16="http://schemas.microsoft.com/office/drawing/2014/main" id="{69AB438A-70FB-E0C7-7472-96C1686F8AEE}"/>
              </a:ext>
            </a:extLst>
          </p:cNvPr>
          <p:cNvSpPr txBox="1"/>
          <p:nvPr/>
        </p:nvSpPr>
        <p:spPr>
          <a:xfrm>
            <a:off x="12984174" y="4785041"/>
            <a:ext cx="1800767"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FFFFFF"/>
                </a:solidFill>
                <a:latin typeface="Arial"/>
                <a:cs typeface="Arial"/>
              </a:rPr>
              <a:t>Access the Topic</a:t>
            </a:r>
            <a:endParaRPr lang="en-US" sz="1400"/>
          </a:p>
        </p:txBody>
      </p:sp>
      <p:sp>
        <p:nvSpPr>
          <p:cNvPr id="40" name="Oval 39">
            <a:extLst>
              <a:ext uri="{FF2B5EF4-FFF2-40B4-BE49-F238E27FC236}">
                <a16:creationId xmlns:a16="http://schemas.microsoft.com/office/drawing/2014/main" id="{EAB7EB29-B530-E62F-9A3B-B35CDFDA020F}"/>
              </a:ext>
            </a:extLst>
          </p:cNvPr>
          <p:cNvSpPr/>
          <p:nvPr/>
        </p:nvSpPr>
        <p:spPr>
          <a:xfrm>
            <a:off x="12871211" y="6268208"/>
            <a:ext cx="508000" cy="498230"/>
          </a:xfrm>
          <a:prstGeom prst="ellipse">
            <a:avLst/>
          </a:prstGeom>
          <a:solidFill>
            <a:srgbClr val="2FD9EE"/>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solidFill>
                  <a:srgbClr val="3F2ED2"/>
                </a:solidFill>
                <a:latin typeface="Arial Black"/>
                <a:cs typeface="Calibri"/>
              </a:rPr>
              <a:t>4</a:t>
            </a:r>
          </a:p>
        </p:txBody>
      </p:sp>
      <p:sp>
        <p:nvSpPr>
          <p:cNvPr id="41" name="TextBox 40">
            <a:extLst>
              <a:ext uri="{FF2B5EF4-FFF2-40B4-BE49-F238E27FC236}">
                <a16:creationId xmlns:a16="http://schemas.microsoft.com/office/drawing/2014/main" id="{2D12638C-364E-3C03-130F-5608A45B4CD2}"/>
              </a:ext>
            </a:extLst>
          </p:cNvPr>
          <p:cNvSpPr txBox="1"/>
          <p:nvPr/>
        </p:nvSpPr>
        <p:spPr>
          <a:xfrm>
            <a:off x="12534121" y="6810648"/>
            <a:ext cx="117351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FFFFFF"/>
                </a:solidFill>
                <a:latin typeface="Arial"/>
                <a:cs typeface="Arial"/>
              </a:rPr>
              <a:t>Add a</a:t>
            </a:r>
            <a:br>
              <a:rPr lang="en-US" sz="1400" b="1" dirty="0">
                <a:solidFill>
                  <a:srgbClr val="FFFFFF"/>
                </a:solidFill>
                <a:latin typeface="Arial"/>
                <a:cs typeface="Arial"/>
              </a:rPr>
            </a:br>
            <a:r>
              <a:rPr lang="en-US" sz="1400" b="1">
                <a:solidFill>
                  <a:srgbClr val="FFFFFF"/>
                </a:solidFill>
                <a:latin typeface="Arial"/>
                <a:cs typeface="Arial"/>
              </a:rPr>
              <a:t>Response</a:t>
            </a:r>
            <a:endParaRPr lang="en-US"/>
          </a:p>
        </p:txBody>
      </p:sp>
      <p:grpSp>
        <p:nvGrpSpPr>
          <p:cNvPr id="44" name="Group 43">
            <a:extLst>
              <a:ext uri="{FF2B5EF4-FFF2-40B4-BE49-F238E27FC236}">
                <a16:creationId xmlns:a16="http://schemas.microsoft.com/office/drawing/2014/main" id="{A5DA24DB-65C3-F54A-4E21-613EF345D6DD}"/>
              </a:ext>
            </a:extLst>
          </p:cNvPr>
          <p:cNvGrpSpPr/>
          <p:nvPr/>
        </p:nvGrpSpPr>
        <p:grpSpPr>
          <a:xfrm>
            <a:off x="13759843" y="6270638"/>
            <a:ext cx="2165621" cy="679181"/>
            <a:chOff x="13846107" y="6292204"/>
            <a:chExt cx="2165621" cy="679181"/>
          </a:xfrm>
        </p:grpSpPr>
        <p:pic>
          <p:nvPicPr>
            <p:cNvPr id="42" name="Picture 42" descr="A screenshot of a computer&#10;&#10;Description automatically generated">
              <a:extLst>
                <a:ext uri="{FF2B5EF4-FFF2-40B4-BE49-F238E27FC236}">
                  <a16:creationId xmlns:a16="http://schemas.microsoft.com/office/drawing/2014/main" id="{FFC5ACA2-F01F-E909-1E29-B09E7E5A93AB}"/>
                </a:ext>
              </a:extLst>
            </p:cNvPr>
            <p:cNvPicPr>
              <a:picLocks noChangeAspect="1"/>
            </p:cNvPicPr>
            <p:nvPr/>
          </p:nvPicPr>
          <p:blipFill>
            <a:blip r:embed="rId12"/>
            <a:stretch>
              <a:fillRect/>
            </a:stretch>
          </p:blipFill>
          <p:spPr>
            <a:xfrm>
              <a:off x="13846107" y="6292204"/>
              <a:ext cx="2165621" cy="572251"/>
            </a:xfrm>
            <a:prstGeom prst="rect">
              <a:avLst/>
            </a:prstGeom>
          </p:spPr>
        </p:pic>
        <p:pic>
          <p:nvPicPr>
            <p:cNvPr id="43" name="Picture 43" descr="A picture containing graphical user interface&#10;&#10;Description automatically generated">
              <a:extLst>
                <a:ext uri="{FF2B5EF4-FFF2-40B4-BE49-F238E27FC236}">
                  <a16:creationId xmlns:a16="http://schemas.microsoft.com/office/drawing/2014/main" id="{8295C7D0-6860-2758-5838-790E8131A11D}"/>
                </a:ext>
              </a:extLst>
            </p:cNvPr>
            <p:cNvPicPr>
              <a:picLocks noChangeAspect="1"/>
            </p:cNvPicPr>
            <p:nvPr/>
          </p:nvPicPr>
          <p:blipFill>
            <a:blip r:embed="rId13"/>
            <a:stretch>
              <a:fillRect/>
            </a:stretch>
          </p:blipFill>
          <p:spPr>
            <a:xfrm>
              <a:off x="13846107" y="6829733"/>
              <a:ext cx="2165621" cy="141652"/>
            </a:xfrm>
            <a:prstGeom prst="rect">
              <a:avLst/>
            </a:prstGeom>
          </p:spPr>
        </p:pic>
      </p:grpSp>
      <p:sp>
        <p:nvSpPr>
          <p:cNvPr id="45" name="TextBox 44">
            <a:extLst>
              <a:ext uri="{FF2B5EF4-FFF2-40B4-BE49-F238E27FC236}">
                <a16:creationId xmlns:a16="http://schemas.microsoft.com/office/drawing/2014/main" id="{EE00886E-23F2-386B-181F-304B53471B6E}"/>
              </a:ext>
            </a:extLst>
          </p:cNvPr>
          <p:cNvSpPr txBox="1"/>
          <p:nvPr/>
        </p:nvSpPr>
        <p:spPr>
          <a:xfrm>
            <a:off x="15091042" y="4675334"/>
            <a:ext cx="932099" cy="4154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50">
                <a:solidFill>
                  <a:srgbClr val="2FD9EE"/>
                </a:solidFill>
                <a:latin typeface="Arial"/>
              </a:rPr>
              <a:t>Immersive</a:t>
            </a:r>
            <a:endParaRPr lang="en-US" sz="1050">
              <a:solidFill>
                <a:srgbClr val="000000"/>
              </a:solidFill>
              <a:latin typeface="Calibri"/>
              <a:cs typeface="Calibri"/>
            </a:endParaRPr>
          </a:p>
          <a:p>
            <a:pPr algn="ctr"/>
            <a:r>
              <a:rPr lang="en-US" sz="1050">
                <a:solidFill>
                  <a:srgbClr val="2FD9EE"/>
                </a:solidFill>
                <a:latin typeface="Arial"/>
              </a:rPr>
              <a:t>Reader</a:t>
            </a:r>
            <a:endParaRPr lang="en-US" sz="1050">
              <a:cs typeface="Calibri"/>
            </a:endParaRPr>
          </a:p>
        </p:txBody>
      </p:sp>
      <p:sp>
        <p:nvSpPr>
          <p:cNvPr id="46" name="Oval 45">
            <a:extLst>
              <a:ext uri="{FF2B5EF4-FFF2-40B4-BE49-F238E27FC236}">
                <a16:creationId xmlns:a16="http://schemas.microsoft.com/office/drawing/2014/main" id="{395CBEE4-2551-8E0D-E1FC-EEE6B9F50EFE}"/>
              </a:ext>
            </a:extLst>
          </p:cNvPr>
          <p:cNvSpPr/>
          <p:nvPr/>
        </p:nvSpPr>
        <p:spPr>
          <a:xfrm>
            <a:off x="15423682" y="5042221"/>
            <a:ext cx="323490" cy="307316"/>
          </a:xfrm>
          <a:prstGeom prst="ellipse">
            <a:avLst/>
          </a:prstGeom>
          <a:noFill/>
          <a:ln>
            <a:solidFill>
              <a:srgbClr val="2FD9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7" name="Straight Arrow Connector 46">
            <a:extLst>
              <a:ext uri="{FF2B5EF4-FFF2-40B4-BE49-F238E27FC236}">
                <a16:creationId xmlns:a16="http://schemas.microsoft.com/office/drawing/2014/main" id="{BDC66A32-4F39-C66E-B360-B2F8F22852E1}"/>
              </a:ext>
            </a:extLst>
          </p:cNvPr>
          <p:cNvCxnSpPr/>
          <p:nvPr/>
        </p:nvCxnSpPr>
        <p:spPr>
          <a:xfrm flipH="1" flipV="1">
            <a:off x="13127248" y="5983497"/>
            <a:ext cx="2156" cy="384954"/>
          </a:xfrm>
          <a:prstGeom prst="straightConnector1">
            <a:avLst/>
          </a:prstGeom>
          <a:ln w="28575">
            <a:solidFill>
              <a:srgbClr val="2FD9EE"/>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D2E6D6EF-BF2B-82DD-FBE0-B45B7EE05F5D}"/>
              </a:ext>
            </a:extLst>
          </p:cNvPr>
          <p:cNvCxnSpPr>
            <a:cxnSpLocks/>
          </p:cNvCxnSpPr>
          <p:nvPr/>
        </p:nvCxnSpPr>
        <p:spPr>
          <a:xfrm flipH="1">
            <a:off x="15580385" y="5349455"/>
            <a:ext cx="7547" cy="984489"/>
          </a:xfrm>
          <a:prstGeom prst="straightConnector1">
            <a:avLst/>
          </a:prstGeom>
          <a:ln w="28575">
            <a:solidFill>
              <a:srgbClr val="2FD9EE"/>
            </a:solidFill>
            <a:tailEnd type="triangle"/>
          </a:ln>
        </p:spPr>
        <p:style>
          <a:lnRef idx="1">
            <a:schemeClr val="accent1"/>
          </a:lnRef>
          <a:fillRef idx="0">
            <a:schemeClr val="accent1"/>
          </a:fillRef>
          <a:effectRef idx="0">
            <a:schemeClr val="accent1"/>
          </a:effectRef>
          <a:fontRef idx="minor">
            <a:schemeClr val="tx1"/>
          </a:fontRef>
        </p:style>
      </p:cxnSp>
      <p:pic>
        <p:nvPicPr>
          <p:cNvPr id="49" name="Picture 49">
            <a:extLst>
              <a:ext uri="{FF2B5EF4-FFF2-40B4-BE49-F238E27FC236}">
                <a16:creationId xmlns:a16="http://schemas.microsoft.com/office/drawing/2014/main" id="{A074B091-6861-D208-7200-F0F8B79C775A}"/>
              </a:ext>
            </a:extLst>
          </p:cNvPr>
          <p:cNvPicPr>
            <a:picLocks noChangeAspect="1"/>
          </p:cNvPicPr>
          <p:nvPr/>
        </p:nvPicPr>
        <p:blipFill>
          <a:blip r:embed="rId14"/>
          <a:stretch>
            <a:fillRect/>
          </a:stretch>
        </p:blipFill>
        <p:spPr>
          <a:xfrm>
            <a:off x="15969366" y="6586050"/>
            <a:ext cx="597035" cy="782887"/>
          </a:xfrm>
          <a:prstGeom prst="rect">
            <a:avLst/>
          </a:prstGeom>
        </p:spPr>
      </p:pic>
      <p:pic>
        <p:nvPicPr>
          <p:cNvPr id="50" name="Picture 50" descr="Graphical user interface, text, application, chat or text message&#10;&#10;Description automatically generated">
            <a:extLst>
              <a:ext uri="{FF2B5EF4-FFF2-40B4-BE49-F238E27FC236}">
                <a16:creationId xmlns:a16="http://schemas.microsoft.com/office/drawing/2014/main" id="{C14167F9-DA8B-9B07-5546-B429A54456E7}"/>
              </a:ext>
            </a:extLst>
          </p:cNvPr>
          <p:cNvPicPr>
            <a:picLocks noChangeAspect="1"/>
          </p:cNvPicPr>
          <p:nvPr/>
        </p:nvPicPr>
        <p:blipFill>
          <a:blip r:embed="rId15"/>
          <a:stretch>
            <a:fillRect/>
          </a:stretch>
        </p:blipFill>
        <p:spPr>
          <a:xfrm>
            <a:off x="15966441" y="5093092"/>
            <a:ext cx="593790" cy="1457570"/>
          </a:xfrm>
          <a:prstGeom prst="rect">
            <a:avLst/>
          </a:prstGeom>
        </p:spPr>
      </p:pic>
      <p:pic>
        <p:nvPicPr>
          <p:cNvPr id="51" name="Picture 51" descr="Graphical user interface, application&#10;&#10;Description automatically generated">
            <a:extLst>
              <a:ext uri="{FF2B5EF4-FFF2-40B4-BE49-F238E27FC236}">
                <a16:creationId xmlns:a16="http://schemas.microsoft.com/office/drawing/2014/main" id="{C7921119-62E9-2443-F6F2-DCF4A89A5CE0}"/>
              </a:ext>
            </a:extLst>
          </p:cNvPr>
          <p:cNvPicPr>
            <a:picLocks noChangeAspect="1"/>
          </p:cNvPicPr>
          <p:nvPr/>
        </p:nvPicPr>
        <p:blipFill>
          <a:blip r:embed="rId16"/>
          <a:stretch>
            <a:fillRect/>
          </a:stretch>
        </p:blipFill>
        <p:spPr>
          <a:xfrm>
            <a:off x="16604492" y="5092844"/>
            <a:ext cx="714688" cy="2610339"/>
          </a:xfrm>
          <a:prstGeom prst="rect">
            <a:avLst/>
          </a:prstGeom>
        </p:spPr>
      </p:pic>
      <p:sp>
        <p:nvSpPr>
          <p:cNvPr id="52" name="Oval 51">
            <a:extLst>
              <a:ext uri="{FF2B5EF4-FFF2-40B4-BE49-F238E27FC236}">
                <a16:creationId xmlns:a16="http://schemas.microsoft.com/office/drawing/2014/main" id="{9047B4F3-A908-5A81-223D-68F18E1CEEEA}"/>
              </a:ext>
            </a:extLst>
          </p:cNvPr>
          <p:cNvSpPr/>
          <p:nvPr/>
        </p:nvSpPr>
        <p:spPr>
          <a:xfrm>
            <a:off x="15946658" y="5074569"/>
            <a:ext cx="215660" cy="204878"/>
          </a:xfrm>
          <a:prstGeom prst="ellipse">
            <a:avLst/>
          </a:prstGeom>
          <a:noFill/>
          <a:ln>
            <a:solidFill>
              <a:srgbClr val="2FD9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A08C7651-2C80-BFED-018C-A0732D75D24E}"/>
              </a:ext>
            </a:extLst>
          </p:cNvPr>
          <p:cNvSpPr/>
          <p:nvPr/>
        </p:nvSpPr>
        <p:spPr>
          <a:xfrm>
            <a:off x="16194667" y="6573408"/>
            <a:ext cx="172528" cy="172529"/>
          </a:xfrm>
          <a:prstGeom prst="ellipse">
            <a:avLst/>
          </a:prstGeom>
          <a:noFill/>
          <a:ln>
            <a:solidFill>
              <a:srgbClr val="2FD9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2336DA79-6EFD-2263-2E15-025974F7E88F}"/>
              </a:ext>
            </a:extLst>
          </p:cNvPr>
          <p:cNvSpPr/>
          <p:nvPr/>
        </p:nvSpPr>
        <p:spPr>
          <a:xfrm>
            <a:off x="17068092" y="5090743"/>
            <a:ext cx="194094" cy="194095"/>
          </a:xfrm>
          <a:prstGeom prst="ellipse">
            <a:avLst/>
          </a:prstGeom>
          <a:noFill/>
          <a:ln>
            <a:solidFill>
              <a:srgbClr val="2FD9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 name="Group 5"/>
          <p:cNvGrpSpPr/>
          <p:nvPr/>
        </p:nvGrpSpPr>
        <p:grpSpPr>
          <a:xfrm>
            <a:off x="16807213" y="9424563"/>
            <a:ext cx="1075421" cy="479844"/>
            <a:chOff x="0" y="0"/>
            <a:chExt cx="1433895" cy="639791"/>
          </a:xfrm>
        </p:grpSpPr>
        <p:sp>
          <p:nvSpPr>
            <p:cNvPr id="6" name="Freeform 6"/>
            <p:cNvSpPr/>
            <p:nvPr/>
          </p:nvSpPr>
          <p:spPr>
            <a:xfrm>
              <a:off x="0" y="0"/>
              <a:ext cx="634166" cy="639791"/>
            </a:xfrm>
            <a:custGeom>
              <a:avLst/>
              <a:gdLst/>
              <a:ahLst/>
              <a:cxnLst/>
              <a:rect l="l" t="t" r="r" b="b"/>
              <a:pathLst>
                <a:path w="634166" h="639791">
                  <a:moveTo>
                    <a:pt x="0" y="0"/>
                  </a:moveTo>
                  <a:lnTo>
                    <a:pt x="634166" y="0"/>
                  </a:lnTo>
                  <a:lnTo>
                    <a:pt x="634166" y="639791"/>
                  </a:lnTo>
                  <a:lnTo>
                    <a:pt x="0" y="639791"/>
                  </a:lnTo>
                  <a:lnTo>
                    <a:pt x="0" y="0"/>
                  </a:lnTo>
                  <a:close/>
                </a:path>
              </a:pathLst>
            </a:custGeom>
            <a:blipFill>
              <a:blip r:embed="rId4">
                <a:extLst>
                  <a:ext uri="{96DAC541-7B7A-43D3-8B79-37D633B846F1}">
                    <asvg:svgBlip xmlns:asvg="http://schemas.microsoft.com/office/drawing/2016/SVG/main" r:embed="rId5"/>
                  </a:ext>
                </a:extLst>
              </a:blip>
              <a:stretch>
                <a:fillRect r="-152735"/>
              </a:stretch>
            </a:blipFill>
          </p:spPr>
        </p:sp>
        <p:sp>
          <p:nvSpPr>
            <p:cNvPr id="7" name="Freeform 7"/>
            <p:cNvSpPr/>
            <p:nvPr/>
          </p:nvSpPr>
          <p:spPr>
            <a:xfrm>
              <a:off x="797796" y="0"/>
              <a:ext cx="636099" cy="639791"/>
            </a:xfrm>
            <a:custGeom>
              <a:avLst/>
              <a:gdLst/>
              <a:ahLst/>
              <a:cxnLst/>
              <a:rect l="l" t="t" r="r" b="b"/>
              <a:pathLst>
                <a:path w="636099" h="639791">
                  <a:moveTo>
                    <a:pt x="0" y="0"/>
                  </a:moveTo>
                  <a:lnTo>
                    <a:pt x="636099" y="0"/>
                  </a:lnTo>
                  <a:lnTo>
                    <a:pt x="636099" y="639791"/>
                  </a:lnTo>
                  <a:lnTo>
                    <a:pt x="0" y="639791"/>
                  </a:lnTo>
                  <a:lnTo>
                    <a:pt x="0" y="0"/>
                  </a:lnTo>
                  <a:close/>
                </a:path>
              </a:pathLst>
            </a:custGeom>
            <a:blipFill>
              <a:blip r:embed="rId6"/>
              <a:stretch>
                <a:fillRect t="-78059" r="-355635" b="-77889"/>
              </a:stretch>
            </a:blipFill>
          </p:spPr>
        </p:sp>
      </p:grpSp>
      <p:grpSp>
        <p:nvGrpSpPr>
          <p:cNvPr id="8" name="Group 8"/>
          <p:cNvGrpSpPr/>
          <p:nvPr/>
        </p:nvGrpSpPr>
        <p:grpSpPr>
          <a:xfrm>
            <a:off x="2104393" y="1395365"/>
            <a:ext cx="14079214" cy="7986733"/>
            <a:chOff x="0" y="0"/>
            <a:chExt cx="18772285" cy="10648978"/>
          </a:xfrm>
        </p:grpSpPr>
        <p:pic>
          <p:nvPicPr>
            <p:cNvPr id="9" name="Picture 9"/>
            <p:cNvPicPr>
              <a:picLocks noChangeAspect="1"/>
            </p:cNvPicPr>
            <p:nvPr/>
          </p:nvPicPr>
          <p:blipFill>
            <a:blip r:embed="rId7"/>
            <a:srcRect l="7067" r="7067"/>
            <a:stretch>
              <a:fillRect/>
            </a:stretch>
          </p:blipFill>
          <p:spPr>
            <a:xfrm>
              <a:off x="0" y="0"/>
              <a:ext cx="18772285" cy="10648978"/>
            </a:xfrm>
            <a:prstGeom prst="rect">
              <a:avLst/>
            </a:prstGeom>
          </p:spPr>
        </p:pic>
      </p:grpSp>
      <p:sp>
        <p:nvSpPr>
          <p:cNvPr id="10" name="Freeform 10"/>
          <p:cNvSpPr/>
          <p:nvPr/>
        </p:nvSpPr>
        <p:spPr>
          <a:xfrm>
            <a:off x="1553772" y="1004840"/>
            <a:ext cx="15180455" cy="10227266"/>
          </a:xfrm>
          <a:custGeom>
            <a:avLst/>
            <a:gdLst/>
            <a:ahLst/>
            <a:cxnLst/>
            <a:rect l="l" t="t" r="r" b="b"/>
            <a:pathLst>
              <a:path w="15180455" h="10227266">
                <a:moveTo>
                  <a:pt x="0" y="0"/>
                </a:moveTo>
                <a:lnTo>
                  <a:pt x="15180456" y="0"/>
                </a:lnTo>
                <a:lnTo>
                  <a:pt x="15180456" y="10227266"/>
                </a:lnTo>
                <a:lnTo>
                  <a:pt x="0" y="10227266"/>
                </a:lnTo>
                <a:lnTo>
                  <a:pt x="0" y="0"/>
                </a:lnTo>
                <a:close/>
              </a:path>
            </a:pathLst>
          </a:custGeom>
          <a:blipFill>
            <a:blip r:embed="rId8"/>
            <a:stretch>
              <a:fillRect l="-67456" r="-31905" b="-26873"/>
            </a:stretch>
          </a:blipFill>
        </p:spPr>
      </p:sp>
      <p:grpSp>
        <p:nvGrpSpPr>
          <p:cNvPr id="11" name="Group 11"/>
          <p:cNvGrpSpPr/>
          <p:nvPr/>
        </p:nvGrpSpPr>
        <p:grpSpPr>
          <a:xfrm>
            <a:off x="7467418" y="300030"/>
            <a:ext cx="3353163" cy="942610"/>
            <a:chOff x="0" y="0"/>
            <a:chExt cx="849407" cy="238777"/>
          </a:xfrm>
        </p:grpSpPr>
        <p:sp>
          <p:nvSpPr>
            <p:cNvPr id="12" name="Freeform 12"/>
            <p:cNvSpPr/>
            <p:nvPr/>
          </p:nvSpPr>
          <p:spPr>
            <a:xfrm>
              <a:off x="0" y="0"/>
              <a:ext cx="849407" cy="238777"/>
            </a:xfrm>
            <a:custGeom>
              <a:avLst/>
              <a:gdLst/>
              <a:ahLst/>
              <a:cxnLst/>
              <a:rect l="l" t="t" r="r" b="b"/>
              <a:pathLst>
                <a:path w="849407" h="238777">
                  <a:moveTo>
                    <a:pt x="117751" y="0"/>
                  </a:moveTo>
                  <a:lnTo>
                    <a:pt x="731657" y="0"/>
                  </a:lnTo>
                  <a:cubicBezTo>
                    <a:pt x="762886" y="0"/>
                    <a:pt x="792836" y="12406"/>
                    <a:pt x="814919" y="34488"/>
                  </a:cubicBezTo>
                  <a:cubicBezTo>
                    <a:pt x="837002" y="56571"/>
                    <a:pt x="849407" y="86521"/>
                    <a:pt x="849407" y="117751"/>
                  </a:cubicBezTo>
                  <a:lnTo>
                    <a:pt x="849407" y="121027"/>
                  </a:lnTo>
                  <a:cubicBezTo>
                    <a:pt x="849407" y="152256"/>
                    <a:pt x="837002" y="182206"/>
                    <a:pt x="814919" y="204289"/>
                  </a:cubicBezTo>
                  <a:cubicBezTo>
                    <a:pt x="792836" y="226372"/>
                    <a:pt x="762886" y="238777"/>
                    <a:pt x="731657" y="238777"/>
                  </a:cubicBezTo>
                  <a:lnTo>
                    <a:pt x="117751" y="238777"/>
                  </a:lnTo>
                  <a:cubicBezTo>
                    <a:pt x="86521" y="238777"/>
                    <a:pt x="56571" y="226372"/>
                    <a:pt x="34488" y="204289"/>
                  </a:cubicBezTo>
                  <a:cubicBezTo>
                    <a:pt x="12406" y="182206"/>
                    <a:pt x="0" y="152256"/>
                    <a:pt x="0" y="121027"/>
                  </a:cubicBezTo>
                  <a:lnTo>
                    <a:pt x="0" y="117751"/>
                  </a:lnTo>
                  <a:cubicBezTo>
                    <a:pt x="0" y="86521"/>
                    <a:pt x="12406" y="56571"/>
                    <a:pt x="34488" y="34488"/>
                  </a:cubicBezTo>
                  <a:cubicBezTo>
                    <a:pt x="56571" y="12406"/>
                    <a:pt x="86521" y="0"/>
                    <a:pt x="117751" y="0"/>
                  </a:cubicBezTo>
                  <a:close/>
                </a:path>
              </a:pathLst>
            </a:custGeom>
            <a:solidFill>
              <a:srgbClr val="D1329E"/>
            </a:solidFill>
          </p:spPr>
          <p:txBody>
            <a:bodyPr/>
            <a:lstStyle/>
            <a:p>
              <a:endParaRPr lang="en-US"/>
            </a:p>
          </p:txBody>
        </p:sp>
        <p:sp>
          <p:nvSpPr>
            <p:cNvPr id="13" name="TextBox 13"/>
            <p:cNvSpPr txBox="1"/>
            <p:nvPr/>
          </p:nvSpPr>
          <p:spPr>
            <a:xfrm>
              <a:off x="0" y="-104775"/>
              <a:ext cx="812800" cy="917575"/>
            </a:xfrm>
            <a:prstGeom prst="rect">
              <a:avLst/>
            </a:prstGeom>
          </p:spPr>
          <p:txBody>
            <a:bodyPr lIns="50800" tIns="50800" rIns="50800" bIns="50800" rtlCol="0" anchor="ctr"/>
            <a:lstStyle/>
            <a:p>
              <a:pPr algn="ctr">
                <a:lnSpc>
                  <a:spcPts val="3348"/>
                </a:lnSpc>
              </a:pPr>
              <a:endParaRPr/>
            </a:p>
          </p:txBody>
        </p:sp>
      </p:grpSp>
      <p:sp>
        <p:nvSpPr>
          <p:cNvPr id="14" name="TextBox 14">
            <a:hlinkClick r:id="rId9"/>
          </p:cNvPr>
          <p:cNvSpPr txBox="1"/>
          <p:nvPr/>
        </p:nvSpPr>
        <p:spPr>
          <a:xfrm>
            <a:off x="7566962" y="429184"/>
            <a:ext cx="3232543" cy="608628"/>
          </a:xfrm>
          <a:prstGeom prst="rect">
            <a:avLst/>
          </a:prstGeom>
        </p:spPr>
        <p:txBody>
          <a:bodyPr wrap="square" lIns="0" tIns="0" rIns="0" bIns="0" rtlCol="0" anchor="t">
            <a:spAutoFit/>
          </a:bodyPr>
          <a:lstStyle/>
          <a:p>
            <a:pPr algn="ctr">
              <a:lnSpc>
                <a:spcPts val="5203"/>
              </a:lnSpc>
              <a:spcBef>
                <a:spcPct val="0"/>
              </a:spcBef>
            </a:pPr>
            <a:r>
              <a:rPr lang="en-US" sz="3716" b="1" err="1">
                <a:solidFill>
                  <a:schemeClr val="bg1"/>
                </a:solidFill>
                <a:latin typeface="Arial" panose="020B060402020202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info.flip.com</a:t>
            </a:r>
            <a:endParaRPr lang="en-US" sz="3716" b="1">
              <a:solidFill>
                <a:schemeClr val="bg1"/>
              </a:solidFill>
              <a:latin typeface="Arial" panose="020B0604020202020204" pitchFamily="34" charset="0"/>
              <a:cs typeface="Arial" panose="020B0604020202020204" pitchFamily="34" charset="0"/>
            </a:endParaRPr>
          </a:p>
        </p:txBody>
      </p:sp>
      <p:grpSp>
        <p:nvGrpSpPr>
          <p:cNvPr id="15" name="Group 15"/>
          <p:cNvGrpSpPr/>
          <p:nvPr/>
        </p:nvGrpSpPr>
        <p:grpSpPr>
          <a:xfrm>
            <a:off x="13945206" y="498214"/>
            <a:ext cx="3035894" cy="3101917"/>
            <a:chOff x="0" y="0"/>
            <a:chExt cx="1043524" cy="1066218"/>
          </a:xfrm>
        </p:grpSpPr>
        <p:sp>
          <p:nvSpPr>
            <p:cNvPr id="16" name="Freeform 16"/>
            <p:cNvSpPr/>
            <p:nvPr/>
          </p:nvSpPr>
          <p:spPr>
            <a:xfrm>
              <a:off x="0" y="0"/>
              <a:ext cx="1043524" cy="1066218"/>
            </a:xfrm>
            <a:custGeom>
              <a:avLst/>
              <a:gdLst/>
              <a:ahLst/>
              <a:cxnLst/>
              <a:rect l="l" t="t" r="r" b="b"/>
              <a:pathLst>
                <a:path w="1043524" h="1066218">
                  <a:moveTo>
                    <a:pt x="130057" y="0"/>
                  </a:moveTo>
                  <a:lnTo>
                    <a:pt x="913468" y="0"/>
                  </a:lnTo>
                  <a:cubicBezTo>
                    <a:pt x="947961" y="0"/>
                    <a:pt x="981041" y="13702"/>
                    <a:pt x="1005432" y="38093"/>
                  </a:cubicBezTo>
                  <a:cubicBezTo>
                    <a:pt x="1029822" y="62483"/>
                    <a:pt x="1043524" y="95563"/>
                    <a:pt x="1043524" y="130057"/>
                  </a:cubicBezTo>
                  <a:lnTo>
                    <a:pt x="1043524" y="936162"/>
                  </a:lnTo>
                  <a:cubicBezTo>
                    <a:pt x="1043524" y="1007990"/>
                    <a:pt x="985296" y="1066218"/>
                    <a:pt x="913468" y="1066218"/>
                  </a:cubicBezTo>
                  <a:lnTo>
                    <a:pt x="130057" y="1066218"/>
                  </a:lnTo>
                  <a:cubicBezTo>
                    <a:pt x="95563" y="1066218"/>
                    <a:pt x="62483" y="1052516"/>
                    <a:pt x="38093" y="1028126"/>
                  </a:cubicBezTo>
                  <a:cubicBezTo>
                    <a:pt x="13702" y="1003735"/>
                    <a:pt x="0" y="970655"/>
                    <a:pt x="0" y="936162"/>
                  </a:cubicBezTo>
                  <a:lnTo>
                    <a:pt x="0" y="130057"/>
                  </a:lnTo>
                  <a:cubicBezTo>
                    <a:pt x="0" y="95563"/>
                    <a:pt x="13702" y="62483"/>
                    <a:pt x="38093" y="38093"/>
                  </a:cubicBezTo>
                  <a:cubicBezTo>
                    <a:pt x="62483" y="13702"/>
                    <a:pt x="95563" y="0"/>
                    <a:pt x="130057" y="0"/>
                  </a:cubicBezTo>
                  <a:close/>
                </a:path>
              </a:pathLst>
            </a:custGeom>
            <a:solidFill>
              <a:srgbClr val="D1329E"/>
            </a:solidFill>
          </p:spPr>
        </p:sp>
        <p:sp>
          <p:nvSpPr>
            <p:cNvPr id="17" name="TextBox 17"/>
            <p:cNvSpPr txBox="1"/>
            <p:nvPr/>
          </p:nvSpPr>
          <p:spPr>
            <a:xfrm>
              <a:off x="0" y="-104775"/>
              <a:ext cx="812800" cy="917575"/>
            </a:xfrm>
            <a:prstGeom prst="rect">
              <a:avLst/>
            </a:prstGeom>
          </p:spPr>
          <p:txBody>
            <a:bodyPr lIns="63191" tIns="63191" rIns="63191" bIns="63191" rtlCol="0" anchor="ctr"/>
            <a:lstStyle/>
            <a:p>
              <a:pPr algn="ctr">
                <a:lnSpc>
                  <a:spcPts val="3348"/>
                </a:lnSpc>
              </a:pPr>
              <a:endParaRPr/>
            </a:p>
          </p:txBody>
        </p:sp>
      </p:grpSp>
      <p:grpSp>
        <p:nvGrpSpPr>
          <p:cNvPr id="18" name="Group 18"/>
          <p:cNvGrpSpPr/>
          <p:nvPr/>
        </p:nvGrpSpPr>
        <p:grpSpPr>
          <a:xfrm>
            <a:off x="14143015" y="729036"/>
            <a:ext cx="2640275" cy="2640275"/>
            <a:chOff x="0" y="0"/>
            <a:chExt cx="3520366" cy="3520366"/>
          </a:xfrm>
        </p:grpSpPr>
        <p:sp>
          <p:nvSpPr>
            <p:cNvPr id="19" name="Freeform 19"/>
            <p:cNvSpPr/>
            <p:nvPr/>
          </p:nvSpPr>
          <p:spPr>
            <a:xfrm>
              <a:off x="0" y="0"/>
              <a:ext cx="3520366" cy="3520366"/>
            </a:xfrm>
            <a:custGeom>
              <a:avLst/>
              <a:gdLst/>
              <a:ahLst/>
              <a:cxnLst/>
              <a:rect l="l" t="t" r="r" b="b"/>
              <a:pathLst>
                <a:path w="3520366" h="3520366">
                  <a:moveTo>
                    <a:pt x="0" y="0"/>
                  </a:moveTo>
                  <a:lnTo>
                    <a:pt x="3520366" y="0"/>
                  </a:lnTo>
                  <a:lnTo>
                    <a:pt x="3520366" y="3520366"/>
                  </a:lnTo>
                  <a:lnTo>
                    <a:pt x="0" y="352036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 name="Group 5"/>
          <p:cNvGrpSpPr/>
          <p:nvPr/>
        </p:nvGrpSpPr>
        <p:grpSpPr>
          <a:xfrm>
            <a:off x="16807213" y="9424563"/>
            <a:ext cx="1075421" cy="479844"/>
            <a:chOff x="0" y="0"/>
            <a:chExt cx="1433895" cy="639791"/>
          </a:xfrm>
        </p:grpSpPr>
        <p:sp>
          <p:nvSpPr>
            <p:cNvPr id="6" name="Freeform 6"/>
            <p:cNvSpPr/>
            <p:nvPr/>
          </p:nvSpPr>
          <p:spPr>
            <a:xfrm>
              <a:off x="0" y="0"/>
              <a:ext cx="634166" cy="639791"/>
            </a:xfrm>
            <a:custGeom>
              <a:avLst/>
              <a:gdLst/>
              <a:ahLst/>
              <a:cxnLst/>
              <a:rect l="l" t="t" r="r" b="b"/>
              <a:pathLst>
                <a:path w="634166" h="639791">
                  <a:moveTo>
                    <a:pt x="0" y="0"/>
                  </a:moveTo>
                  <a:lnTo>
                    <a:pt x="634166" y="0"/>
                  </a:lnTo>
                  <a:lnTo>
                    <a:pt x="634166" y="639791"/>
                  </a:lnTo>
                  <a:lnTo>
                    <a:pt x="0" y="639791"/>
                  </a:lnTo>
                  <a:lnTo>
                    <a:pt x="0" y="0"/>
                  </a:lnTo>
                  <a:close/>
                </a:path>
              </a:pathLst>
            </a:custGeom>
            <a:blipFill>
              <a:blip r:embed="rId4">
                <a:extLst>
                  <a:ext uri="{96DAC541-7B7A-43D3-8B79-37D633B846F1}">
                    <asvg:svgBlip xmlns:asvg="http://schemas.microsoft.com/office/drawing/2016/SVG/main" r:embed="rId5"/>
                  </a:ext>
                </a:extLst>
              </a:blip>
              <a:stretch>
                <a:fillRect r="-152735"/>
              </a:stretch>
            </a:blipFill>
          </p:spPr>
        </p:sp>
        <p:sp>
          <p:nvSpPr>
            <p:cNvPr id="7" name="Freeform 7"/>
            <p:cNvSpPr/>
            <p:nvPr/>
          </p:nvSpPr>
          <p:spPr>
            <a:xfrm>
              <a:off x="797796" y="0"/>
              <a:ext cx="636099" cy="639791"/>
            </a:xfrm>
            <a:custGeom>
              <a:avLst/>
              <a:gdLst/>
              <a:ahLst/>
              <a:cxnLst/>
              <a:rect l="l" t="t" r="r" b="b"/>
              <a:pathLst>
                <a:path w="636099" h="639791">
                  <a:moveTo>
                    <a:pt x="0" y="0"/>
                  </a:moveTo>
                  <a:lnTo>
                    <a:pt x="636099" y="0"/>
                  </a:lnTo>
                  <a:lnTo>
                    <a:pt x="636099" y="639791"/>
                  </a:lnTo>
                  <a:lnTo>
                    <a:pt x="0" y="639791"/>
                  </a:lnTo>
                  <a:lnTo>
                    <a:pt x="0" y="0"/>
                  </a:lnTo>
                  <a:close/>
                </a:path>
              </a:pathLst>
            </a:custGeom>
            <a:blipFill>
              <a:blip r:embed="rId6"/>
              <a:stretch>
                <a:fillRect t="-78059" r="-355635" b="-77889"/>
              </a:stretch>
            </a:blipFill>
          </p:spPr>
        </p:sp>
      </p:grpSp>
      <p:grpSp>
        <p:nvGrpSpPr>
          <p:cNvPr id="8" name="Group 8"/>
          <p:cNvGrpSpPr>
            <a:grpSpLocks noChangeAspect="1"/>
          </p:cNvGrpSpPr>
          <p:nvPr/>
        </p:nvGrpSpPr>
        <p:grpSpPr>
          <a:xfrm>
            <a:off x="12851252" y="-1790145"/>
            <a:ext cx="6792445" cy="6792418"/>
            <a:chOff x="0" y="0"/>
            <a:chExt cx="6350000" cy="6349975"/>
          </a:xfrm>
        </p:grpSpPr>
        <p:sp>
          <p:nvSpPr>
            <p:cNvPr id="9" name="Freeform 9"/>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7"/>
              <a:stretch>
                <a:fillRect l="-3741" r="-3741"/>
              </a:stretch>
            </a:blipFill>
          </p:spPr>
        </p:sp>
      </p:grpSp>
      <p:sp>
        <p:nvSpPr>
          <p:cNvPr id="10" name="Freeform 10"/>
          <p:cNvSpPr/>
          <p:nvPr/>
        </p:nvSpPr>
        <p:spPr>
          <a:xfrm rot="837776">
            <a:off x="12854683" y="775340"/>
            <a:ext cx="5650251" cy="3511455"/>
          </a:xfrm>
          <a:custGeom>
            <a:avLst/>
            <a:gdLst/>
            <a:ahLst/>
            <a:cxnLst/>
            <a:rect l="l" t="t" r="r" b="b"/>
            <a:pathLst>
              <a:path w="5650251" h="3511455">
                <a:moveTo>
                  <a:pt x="0" y="0"/>
                </a:moveTo>
                <a:lnTo>
                  <a:pt x="5650250" y="0"/>
                </a:lnTo>
                <a:lnTo>
                  <a:pt x="5650250" y="3511455"/>
                </a:lnTo>
                <a:lnTo>
                  <a:pt x="0" y="3511455"/>
                </a:lnTo>
                <a:lnTo>
                  <a:pt x="0" y="0"/>
                </a:lnTo>
                <a:close/>
              </a:path>
            </a:pathLst>
          </a:custGeom>
          <a:blipFill>
            <a:blip r:embed="rId8"/>
            <a:stretch>
              <a:fillRect/>
            </a:stretch>
          </a:blipFill>
        </p:spPr>
      </p:sp>
      <p:sp>
        <p:nvSpPr>
          <p:cNvPr id="11" name="TextBox 11"/>
          <p:cNvSpPr txBox="1"/>
          <p:nvPr/>
        </p:nvSpPr>
        <p:spPr>
          <a:xfrm>
            <a:off x="3715525" y="3869999"/>
            <a:ext cx="10856950" cy="3500958"/>
          </a:xfrm>
          <a:prstGeom prst="rect">
            <a:avLst/>
          </a:prstGeom>
        </p:spPr>
        <p:txBody>
          <a:bodyPr lIns="0" tIns="0" rIns="0" bIns="0" rtlCol="0" anchor="t">
            <a:spAutoFit/>
          </a:bodyPr>
          <a:lstStyle/>
          <a:p>
            <a:pPr algn="ctr">
              <a:lnSpc>
                <a:spcPts val="9119"/>
              </a:lnSpc>
            </a:pPr>
            <a:r>
              <a:rPr lang="en-US" sz="8853" b="1" spc="-469">
                <a:solidFill>
                  <a:srgbClr val="252427"/>
                </a:solidFill>
                <a:latin typeface="Arial" panose="020B0604020202020204" pitchFamily="34" charset="0"/>
                <a:cs typeface="Arial" panose="020B0604020202020204" pitchFamily="34" charset="0"/>
              </a:rPr>
              <a:t>Make learning fun</a:t>
            </a:r>
          </a:p>
          <a:p>
            <a:pPr algn="ctr">
              <a:lnSpc>
                <a:spcPts val="9119"/>
              </a:lnSpc>
            </a:pPr>
            <a:r>
              <a:rPr lang="en-US" sz="8853" b="1" spc="-469">
                <a:solidFill>
                  <a:srgbClr val="252427"/>
                </a:solidFill>
                <a:latin typeface="Arial" panose="020B0604020202020204" pitchFamily="34" charset="0"/>
                <a:cs typeface="Arial" panose="020B0604020202020204" pitchFamily="34" charset="0"/>
              </a:rPr>
              <a:t>and empowering for everyone.</a:t>
            </a:r>
          </a:p>
        </p:txBody>
      </p:sp>
      <p:grpSp>
        <p:nvGrpSpPr>
          <p:cNvPr id="12" name="Group 12"/>
          <p:cNvGrpSpPr>
            <a:grpSpLocks noChangeAspect="1"/>
          </p:cNvGrpSpPr>
          <p:nvPr/>
        </p:nvGrpSpPr>
        <p:grpSpPr>
          <a:xfrm>
            <a:off x="-1169256" y="5761037"/>
            <a:ext cx="6792445" cy="6792418"/>
            <a:chOff x="0" y="0"/>
            <a:chExt cx="6350000" cy="6349975"/>
          </a:xfrm>
        </p:grpSpPr>
        <p:sp>
          <p:nvSpPr>
            <p:cNvPr id="13" name="Freeform 13"/>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9"/>
              <a:stretch>
                <a:fillRect l="-3754" r="-3754"/>
              </a:stretch>
            </a:blipFill>
          </p:spPr>
        </p:sp>
      </p:grpSp>
      <p:sp>
        <p:nvSpPr>
          <p:cNvPr id="14" name="Freeform 14"/>
          <p:cNvSpPr/>
          <p:nvPr/>
        </p:nvSpPr>
        <p:spPr>
          <a:xfrm rot="-615593">
            <a:off x="1048190" y="4199436"/>
            <a:ext cx="3127429" cy="6771927"/>
          </a:xfrm>
          <a:custGeom>
            <a:avLst/>
            <a:gdLst/>
            <a:ahLst/>
            <a:cxnLst/>
            <a:rect l="l" t="t" r="r" b="b"/>
            <a:pathLst>
              <a:path w="3127429" h="6771927">
                <a:moveTo>
                  <a:pt x="0" y="0"/>
                </a:moveTo>
                <a:lnTo>
                  <a:pt x="3127429" y="0"/>
                </a:lnTo>
                <a:lnTo>
                  <a:pt x="3127429" y="6771927"/>
                </a:lnTo>
                <a:lnTo>
                  <a:pt x="0" y="6771927"/>
                </a:lnTo>
                <a:lnTo>
                  <a:pt x="0" y="0"/>
                </a:lnTo>
                <a:close/>
              </a:path>
            </a:pathLst>
          </a:custGeom>
          <a:blipFill>
            <a:blip r:embed="rId10"/>
            <a:stretch>
              <a:fillRect l="-28" r="-28"/>
            </a:stretch>
          </a:blipFill>
        </p:spPr>
      </p:sp>
      <p:sp>
        <p:nvSpPr>
          <p:cNvPr id="15" name="Freeform 15"/>
          <p:cNvSpPr/>
          <p:nvPr/>
        </p:nvSpPr>
        <p:spPr>
          <a:xfrm rot="-776408">
            <a:off x="725078" y="2884269"/>
            <a:ext cx="1926739" cy="1926739"/>
          </a:xfrm>
          <a:custGeom>
            <a:avLst/>
            <a:gdLst/>
            <a:ahLst/>
            <a:cxnLst/>
            <a:rect l="l" t="t" r="r" b="b"/>
            <a:pathLst>
              <a:path w="1926739" h="1926739">
                <a:moveTo>
                  <a:pt x="0" y="0"/>
                </a:moveTo>
                <a:lnTo>
                  <a:pt x="1926739" y="0"/>
                </a:lnTo>
                <a:lnTo>
                  <a:pt x="1926739" y="1926738"/>
                </a:lnTo>
                <a:lnTo>
                  <a:pt x="0" y="1926738"/>
                </a:lnTo>
                <a:lnTo>
                  <a:pt x="0" y="0"/>
                </a:lnTo>
                <a:close/>
              </a:path>
            </a:pathLst>
          </a:custGeom>
          <a:blipFill>
            <a:blip r:embed="rId11"/>
            <a:stretch>
              <a:fillRect/>
            </a:stretch>
          </a:blipFill>
        </p:spPr>
      </p:sp>
      <p:sp>
        <p:nvSpPr>
          <p:cNvPr id="16" name="Freeform 16"/>
          <p:cNvSpPr/>
          <p:nvPr/>
        </p:nvSpPr>
        <p:spPr>
          <a:xfrm rot="239421">
            <a:off x="15734491" y="4188104"/>
            <a:ext cx="1628336" cy="1628336"/>
          </a:xfrm>
          <a:custGeom>
            <a:avLst/>
            <a:gdLst/>
            <a:ahLst/>
            <a:cxnLst/>
            <a:rect l="l" t="t" r="r" b="b"/>
            <a:pathLst>
              <a:path w="1628336" h="1628336">
                <a:moveTo>
                  <a:pt x="0" y="0"/>
                </a:moveTo>
                <a:lnTo>
                  <a:pt x="1628336" y="0"/>
                </a:lnTo>
                <a:lnTo>
                  <a:pt x="1628336" y="1628336"/>
                </a:lnTo>
                <a:lnTo>
                  <a:pt x="0" y="1628336"/>
                </a:lnTo>
                <a:lnTo>
                  <a:pt x="0" y="0"/>
                </a:lnTo>
                <a:close/>
              </a:path>
            </a:pathLst>
          </a:custGeom>
          <a:blipFill>
            <a:blip r:embed="rId12"/>
            <a:stretch>
              <a:fillRect/>
            </a:stretch>
          </a:blipFill>
        </p:spPr>
      </p:sp>
      <p:sp>
        <p:nvSpPr>
          <p:cNvPr id="17" name="Freeform 17"/>
          <p:cNvSpPr/>
          <p:nvPr/>
        </p:nvSpPr>
        <p:spPr>
          <a:xfrm>
            <a:off x="4110146" y="2801475"/>
            <a:ext cx="960462" cy="960462"/>
          </a:xfrm>
          <a:custGeom>
            <a:avLst/>
            <a:gdLst/>
            <a:ahLst/>
            <a:cxnLst/>
            <a:rect l="l" t="t" r="r" b="b"/>
            <a:pathLst>
              <a:path w="960462" h="960462">
                <a:moveTo>
                  <a:pt x="0" y="0"/>
                </a:moveTo>
                <a:lnTo>
                  <a:pt x="960462" y="0"/>
                </a:lnTo>
                <a:lnTo>
                  <a:pt x="960462" y="960462"/>
                </a:lnTo>
                <a:lnTo>
                  <a:pt x="0" y="960462"/>
                </a:lnTo>
                <a:lnTo>
                  <a:pt x="0" y="0"/>
                </a:lnTo>
                <a:close/>
              </a:path>
            </a:pathLst>
          </a:custGeom>
          <a:blipFill>
            <a:blip r:embed="rId13"/>
            <a:stretch>
              <a:fillRect/>
            </a:stretch>
          </a:blipFill>
        </p:spPr>
      </p:sp>
      <p:sp>
        <p:nvSpPr>
          <p:cNvPr id="18" name="Freeform 18"/>
          <p:cNvSpPr/>
          <p:nvPr/>
        </p:nvSpPr>
        <p:spPr>
          <a:xfrm>
            <a:off x="13904472" y="5871123"/>
            <a:ext cx="960462" cy="960462"/>
          </a:xfrm>
          <a:custGeom>
            <a:avLst/>
            <a:gdLst/>
            <a:ahLst/>
            <a:cxnLst/>
            <a:rect l="l" t="t" r="r" b="b"/>
            <a:pathLst>
              <a:path w="960462" h="960462">
                <a:moveTo>
                  <a:pt x="0" y="0"/>
                </a:moveTo>
                <a:lnTo>
                  <a:pt x="960462" y="0"/>
                </a:lnTo>
                <a:lnTo>
                  <a:pt x="960462" y="960462"/>
                </a:lnTo>
                <a:lnTo>
                  <a:pt x="0" y="960462"/>
                </a:lnTo>
                <a:lnTo>
                  <a:pt x="0" y="0"/>
                </a:lnTo>
                <a:close/>
              </a:path>
            </a:pathLst>
          </a:custGeom>
          <a:blipFill>
            <a:blip r:embed="rId13"/>
            <a:stretch>
              <a:fillRect/>
            </a:stretch>
          </a:blipFill>
        </p:spPr>
      </p:sp>
      <p:sp>
        <p:nvSpPr>
          <p:cNvPr id="19" name="TextBox 19"/>
          <p:cNvSpPr txBox="1"/>
          <p:nvPr/>
        </p:nvSpPr>
        <p:spPr>
          <a:xfrm>
            <a:off x="6093249" y="2610975"/>
            <a:ext cx="6096372" cy="784510"/>
          </a:xfrm>
          <a:prstGeom prst="rect">
            <a:avLst/>
          </a:prstGeom>
        </p:spPr>
        <p:txBody>
          <a:bodyPr wrap="square" lIns="0" tIns="0" rIns="0" bIns="0" rtlCol="0" anchor="t">
            <a:spAutoFit/>
          </a:bodyPr>
          <a:lstStyle/>
          <a:p>
            <a:pPr algn="ctr">
              <a:lnSpc>
                <a:spcPts val="6722"/>
              </a:lnSpc>
              <a:spcBef>
                <a:spcPct val="0"/>
              </a:spcBef>
            </a:pPr>
            <a:r>
              <a:rPr lang="en-US" sz="4801" spc="-168">
                <a:solidFill>
                  <a:srgbClr val="252427"/>
                </a:solidFill>
                <a:latin typeface="Arial" panose="020B0604020202020204" pitchFamily="34" charset="0"/>
                <a:cs typeface="Arial" panose="020B0604020202020204" pitchFamily="34" charset="0"/>
              </a:rPr>
              <a:t>Our mission is to...</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 name="Group 5"/>
          <p:cNvGrpSpPr/>
          <p:nvPr/>
        </p:nvGrpSpPr>
        <p:grpSpPr>
          <a:xfrm>
            <a:off x="16807213" y="9424563"/>
            <a:ext cx="1075421" cy="479844"/>
            <a:chOff x="0" y="0"/>
            <a:chExt cx="1433895" cy="639791"/>
          </a:xfrm>
        </p:grpSpPr>
        <p:sp>
          <p:nvSpPr>
            <p:cNvPr id="6" name="Freeform 6"/>
            <p:cNvSpPr/>
            <p:nvPr/>
          </p:nvSpPr>
          <p:spPr>
            <a:xfrm>
              <a:off x="0" y="0"/>
              <a:ext cx="634166" cy="639791"/>
            </a:xfrm>
            <a:custGeom>
              <a:avLst/>
              <a:gdLst/>
              <a:ahLst/>
              <a:cxnLst/>
              <a:rect l="l" t="t" r="r" b="b"/>
              <a:pathLst>
                <a:path w="634166" h="639791">
                  <a:moveTo>
                    <a:pt x="0" y="0"/>
                  </a:moveTo>
                  <a:lnTo>
                    <a:pt x="634166" y="0"/>
                  </a:lnTo>
                  <a:lnTo>
                    <a:pt x="634166" y="639791"/>
                  </a:lnTo>
                  <a:lnTo>
                    <a:pt x="0" y="639791"/>
                  </a:lnTo>
                  <a:lnTo>
                    <a:pt x="0" y="0"/>
                  </a:lnTo>
                  <a:close/>
                </a:path>
              </a:pathLst>
            </a:custGeom>
            <a:blipFill>
              <a:blip r:embed="rId4">
                <a:extLst>
                  <a:ext uri="{96DAC541-7B7A-43D3-8B79-37D633B846F1}">
                    <asvg:svgBlip xmlns:asvg="http://schemas.microsoft.com/office/drawing/2016/SVG/main" r:embed="rId5"/>
                  </a:ext>
                </a:extLst>
              </a:blip>
              <a:stretch>
                <a:fillRect r="-152735"/>
              </a:stretch>
            </a:blipFill>
          </p:spPr>
        </p:sp>
        <p:sp>
          <p:nvSpPr>
            <p:cNvPr id="7" name="Freeform 7"/>
            <p:cNvSpPr/>
            <p:nvPr/>
          </p:nvSpPr>
          <p:spPr>
            <a:xfrm>
              <a:off x="797796" y="0"/>
              <a:ext cx="636099" cy="639791"/>
            </a:xfrm>
            <a:custGeom>
              <a:avLst/>
              <a:gdLst/>
              <a:ahLst/>
              <a:cxnLst/>
              <a:rect l="l" t="t" r="r" b="b"/>
              <a:pathLst>
                <a:path w="636099" h="639791">
                  <a:moveTo>
                    <a:pt x="0" y="0"/>
                  </a:moveTo>
                  <a:lnTo>
                    <a:pt x="636099" y="0"/>
                  </a:lnTo>
                  <a:lnTo>
                    <a:pt x="636099" y="639791"/>
                  </a:lnTo>
                  <a:lnTo>
                    <a:pt x="0" y="639791"/>
                  </a:lnTo>
                  <a:lnTo>
                    <a:pt x="0" y="0"/>
                  </a:lnTo>
                  <a:close/>
                </a:path>
              </a:pathLst>
            </a:custGeom>
            <a:blipFill>
              <a:blip r:embed="rId6"/>
              <a:stretch>
                <a:fillRect t="-78059" r="-355635" b="-77889"/>
              </a:stretch>
            </a:blipFill>
          </p:spPr>
        </p:sp>
      </p:grpSp>
      <p:sp>
        <p:nvSpPr>
          <p:cNvPr id="8" name="Freeform 8"/>
          <p:cNvSpPr/>
          <p:nvPr/>
        </p:nvSpPr>
        <p:spPr>
          <a:xfrm>
            <a:off x="8759732" y="1398897"/>
            <a:ext cx="9122901" cy="7489206"/>
          </a:xfrm>
          <a:custGeom>
            <a:avLst/>
            <a:gdLst/>
            <a:ahLst/>
            <a:cxnLst/>
            <a:rect l="l" t="t" r="r" b="b"/>
            <a:pathLst>
              <a:path w="9122901" h="7489206">
                <a:moveTo>
                  <a:pt x="0" y="0"/>
                </a:moveTo>
                <a:lnTo>
                  <a:pt x="9122902" y="0"/>
                </a:lnTo>
                <a:lnTo>
                  <a:pt x="9122902" y="7489206"/>
                </a:lnTo>
                <a:lnTo>
                  <a:pt x="0" y="7489206"/>
                </a:lnTo>
                <a:lnTo>
                  <a:pt x="0" y="0"/>
                </a:lnTo>
                <a:close/>
              </a:path>
            </a:pathLst>
          </a:custGeom>
          <a:blipFill>
            <a:blip r:embed="rId7"/>
            <a:stretch>
              <a:fillRect/>
            </a:stretch>
          </a:blipFill>
        </p:spPr>
      </p:sp>
      <p:sp>
        <p:nvSpPr>
          <p:cNvPr id="9" name="TextBox 9"/>
          <p:cNvSpPr txBox="1"/>
          <p:nvPr/>
        </p:nvSpPr>
        <p:spPr>
          <a:xfrm>
            <a:off x="1314494" y="5750822"/>
            <a:ext cx="6563795" cy="2729916"/>
          </a:xfrm>
          <a:prstGeom prst="rect">
            <a:avLst/>
          </a:prstGeom>
        </p:spPr>
        <p:txBody>
          <a:bodyPr wrap="square" lIns="0" tIns="0" rIns="0" bIns="0" rtlCol="0" anchor="t">
            <a:spAutoFit/>
          </a:bodyPr>
          <a:lstStyle/>
          <a:p>
            <a:pPr>
              <a:lnSpc>
                <a:spcPts val="3554"/>
              </a:lnSpc>
              <a:spcBef>
                <a:spcPct val="0"/>
              </a:spcBef>
            </a:pPr>
            <a:r>
              <a:rPr lang="en-US" sz="2500">
                <a:solidFill>
                  <a:srgbClr val="252427"/>
                </a:solidFill>
                <a:latin typeface="Arial"/>
                <a:cs typeface="Arial"/>
              </a:rPr>
              <a:t>A group is your community – your classroom, school, club, PLC, or even your friends and family. You are in control of who can join. Permit access based on your school’s email domain, connecting to Google Classroom, or by uniquely approving individual students.​</a:t>
            </a:r>
          </a:p>
        </p:txBody>
      </p:sp>
      <p:sp>
        <p:nvSpPr>
          <p:cNvPr id="10" name="TextBox 10"/>
          <p:cNvSpPr txBox="1"/>
          <p:nvPr/>
        </p:nvSpPr>
        <p:spPr>
          <a:xfrm>
            <a:off x="1314494" y="2491552"/>
            <a:ext cx="6141630" cy="2761590"/>
          </a:xfrm>
          <a:prstGeom prst="rect">
            <a:avLst/>
          </a:prstGeom>
        </p:spPr>
        <p:txBody>
          <a:bodyPr lIns="0" tIns="0" rIns="0" bIns="0" rtlCol="0" anchor="t">
            <a:spAutoFit/>
          </a:bodyPr>
          <a:lstStyle/>
          <a:p>
            <a:pPr>
              <a:lnSpc>
                <a:spcPts val="10739"/>
              </a:lnSpc>
            </a:pPr>
            <a:r>
              <a:rPr lang="en-US" sz="12343" b="1" spc="-617">
                <a:solidFill>
                  <a:srgbClr val="252427"/>
                </a:solidFill>
                <a:latin typeface="Arial" panose="020B0604020202020204" pitchFamily="34" charset="0"/>
                <a:cs typeface="Arial" panose="020B0604020202020204" pitchFamily="34" charset="0"/>
              </a:rPr>
              <a:t>Create</a:t>
            </a:r>
          </a:p>
          <a:p>
            <a:pPr>
              <a:lnSpc>
                <a:spcPts val="10739"/>
              </a:lnSpc>
            </a:pPr>
            <a:r>
              <a:rPr lang="en-US" sz="12343" b="1" spc="-617">
                <a:solidFill>
                  <a:srgbClr val="252427"/>
                </a:solidFill>
                <a:latin typeface="Arial" panose="020B0604020202020204" pitchFamily="34" charset="0"/>
                <a:cs typeface="Arial" panose="020B0604020202020204" pitchFamily="34" charset="0"/>
              </a:rPr>
              <a:t>a Group!</a:t>
            </a:r>
          </a:p>
        </p:txBody>
      </p:sp>
      <p:sp>
        <p:nvSpPr>
          <p:cNvPr id="11" name="TextBox 11"/>
          <p:cNvSpPr txBox="1"/>
          <p:nvPr/>
        </p:nvSpPr>
        <p:spPr>
          <a:xfrm>
            <a:off x="1314494" y="1639983"/>
            <a:ext cx="2494996" cy="602729"/>
          </a:xfrm>
          <a:prstGeom prst="rect">
            <a:avLst/>
          </a:prstGeom>
        </p:spPr>
        <p:txBody>
          <a:bodyPr lIns="0" tIns="0" rIns="0" bIns="0" rtlCol="0" anchor="t">
            <a:spAutoFit/>
          </a:bodyPr>
          <a:lstStyle/>
          <a:p>
            <a:pPr>
              <a:lnSpc>
                <a:spcPts val="4663"/>
              </a:lnSpc>
            </a:pPr>
            <a:r>
              <a:rPr lang="en-US" sz="5014" spc="-200">
                <a:solidFill>
                  <a:srgbClr val="252427"/>
                </a:solidFill>
                <a:latin typeface="Arial" panose="020B0604020202020204" pitchFamily="34" charset="0"/>
                <a:cs typeface="Arial" panose="020B0604020202020204" pitchFamily="34" charset="0"/>
              </a:rPr>
              <a:t>Step 1:</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2" descr="A screenshot of a video game&#10;&#10;Description automatically generated">
            <a:extLst>
              <a:ext uri="{FF2B5EF4-FFF2-40B4-BE49-F238E27FC236}">
                <a16:creationId xmlns:a16="http://schemas.microsoft.com/office/drawing/2014/main" id="{F8492377-4CE9-F6BF-B520-6AF6429CA210}"/>
              </a:ext>
            </a:extLst>
          </p:cNvPr>
          <p:cNvPicPr>
            <a:picLocks noChangeAspect="1"/>
          </p:cNvPicPr>
          <p:nvPr/>
        </p:nvPicPr>
        <p:blipFill>
          <a:blip r:embed="rId4"/>
          <a:stretch>
            <a:fillRect/>
          </a:stretch>
        </p:blipFill>
        <p:spPr>
          <a:xfrm>
            <a:off x="9754411" y="919367"/>
            <a:ext cx="7144965" cy="8423946"/>
          </a:xfrm>
          <a:prstGeom prst="rect">
            <a:avLst/>
          </a:prstGeom>
        </p:spPr>
      </p:pic>
      <p:grpSp>
        <p:nvGrpSpPr>
          <p:cNvPr id="5" name="Group 5"/>
          <p:cNvGrpSpPr/>
          <p:nvPr/>
        </p:nvGrpSpPr>
        <p:grpSpPr>
          <a:xfrm>
            <a:off x="16807213" y="9424563"/>
            <a:ext cx="1075421" cy="479844"/>
            <a:chOff x="0" y="0"/>
            <a:chExt cx="1433895" cy="639791"/>
          </a:xfrm>
        </p:grpSpPr>
        <p:sp>
          <p:nvSpPr>
            <p:cNvPr id="6" name="Freeform 6"/>
            <p:cNvSpPr/>
            <p:nvPr/>
          </p:nvSpPr>
          <p:spPr>
            <a:xfrm>
              <a:off x="0" y="0"/>
              <a:ext cx="634166" cy="639791"/>
            </a:xfrm>
            <a:custGeom>
              <a:avLst/>
              <a:gdLst/>
              <a:ahLst/>
              <a:cxnLst/>
              <a:rect l="l" t="t" r="r" b="b"/>
              <a:pathLst>
                <a:path w="634166" h="639791">
                  <a:moveTo>
                    <a:pt x="0" y="0"/>
                  </a:moveTo>
                  <a:lnTo>
                    <a:pt x="634166" y="0"/>
                  </a:lnTo>
                  <a:lnTo>
                    <a:pt x="634166" y="639791"/>
                  </a:lnTo>
                  <a:lnTo>
                    <a:pt x="0" y="639791"/>
                  </a:lnTo>
                  <a:lnTo>
                    <a:pt x="0" y="0"/>
                  </a:lnTo>
                  <a:close/>
                </a:path>
              </a:pathLst>
            </a:custGeom>
            <a:blipFill>
              <a:blip r:embed="rId5">
                <a:extLst>
                  <a:ext uri="{96DAC541-7B7A-43D3-8B79-37D633B846F1}">
                    <asvg:svgBlip xmlns:asvg="http://schemas.microsoft.com/office/drawing/2016/SVG/main" r:embed="rId6"/>
                  </a:ext>
                </a:extLst>
              </a:blip>
              <a:stretch>
                <a:fillRect r="-152735"/>
              </a:stretch>
            </a:blipFill>
          </p:spPr>
        </p:sp>
        <p:sp>
          <p:nvSpPr>
            <p:cNvPr id="7" name="Freeform 7"/>
            <p:cNvSpPr/>
            <p:nvPr/>
          </p:nvSpPr>
          <p:spPr>
            <a:xfrm>
              <a:off x="797796" y="0"/>
              <a:ext cx="636099" cy="639791"/>
            </a:xfrm>
            <a:custGeom>
              <a:avLst/>
              <a:gdLst/>
              <a:ahLst/>
              <a:cxnLst/>
              <a:rect l="l" t="t" r="r" b="b"/>
              <a:pathLst>
                <a:path w="636099" h="639791">
                  <a:moveTo>
                    <a:pt x="0" y="0"/>
                  </a:moveTo>
                  <a:lnTo>
                    <a:pt x="636099" y="0"/>
                  </a:lnTo>
                  <a:lnTo>
                    <a:pt x="636099" y="639791"/>
                  </a:lnTo>
                  <a:lnTo>
                    <a:pt x="0" y="639791"/>
                  </a:lnTo>
                  <a:lnTo>
                    <a:pt x="0" y="0"/>
                  </a:lnTo>
                  <a:close/>
                </a:path>
              </a:pathLst>
            </a:custGeom>
            <a:blipFill>
              <a:blip r:embed="rId7"/>
              <a:stretch>
                <a:fillRect t="-78059" r="-355635" b="-77889"/>
              </a:stretch>
            </a:blipFill>
          </p:spPr>
        </p:sp>
      </p:grpSp>
      <p:sp>
        <p:nvSpPr>
          <p:cNvPr id="9" name="TextBox 9"/>
          <p:cNvSpPr txBox="1"/>
          <p:nvPr/>
        </p:nvSpPr>
        <p:spPr>
          <a:xfrm>
            <a:off x="1314494" y="6199094"/>
            <a:ext cx="7358287" cy="1833372"/>
          </a:xfrm>
          <a:prstGeom prst="rect">
            <a:avLst/>
          </a:prstGeom>
        </p:spPr>
        <p:txBody>
          <a:bodyPr lIns="0" tIns="0" rIns="0" bIns="0" rtlCol="0" anchor="t">
            <a:spAutoFit/>
          </a:bodyPr>
          <a:lstStyle/>
          <a:p>
            <a:pPr>
              <a:lnSpc>
                <a:spcPts val="3554"/>
              </a:lnSpc>
              <a:spcBef>
                <a:spcPct val="0"/>
              </a:spcBef>
            </a:pPr>
            <a:r>
              <a:rPr lang="en-US" sz="2539">
                <a:solidFill>
                  <a:srgbClr val="252427"/>
                </a:solidFill>
                <a:latin typeface="Arial" panose="020B0604020202020204" pitchFamily="34" charset="0"/>
                <a:cs typeface="Arial" panose="020B0604020202020204" pitchFamily="34" charset="0"/>
              </a:rPr>
              <a:t>A question, idea, experiment, debate, or exploration – prompt your community to initiate the conversation. Your community will respond with creative, short videos.</a:t>
            </a:r>
          </a:p>
        </p:txBody>
      </p:sp>
      <p:sp>
        <p:nvSpPr>
          <p:cNvPr id="10" name="TextBox 10"/>
          <p:cNvSpPr txBox="1"/>
          <p:nvPr/>
        </p:nvSpPr>
        <p:spPr>
          <a:xfrm>
            <a:off x="1314494" y="2911249"/>
            <a:ext cx="7869667" cy="3013967"/>
          </a:xfrm>
          <a:prstGeom prst="rect">
            <a:avLst/>
          </a:prstGeom>
        </p:spPr>
        <p:txBody>
          <a:bodyPr wrap="square" lIns="0" tIns="0" rIns="0" bIns="0" rtlCol="0" anchor="t">
            <a:spAutoFit/>
          </a:bodyPr>
          <a:lstStyle/>
          <a:p>
            <a:pPr>
              <a:lnSpc>
                <a:spcPts val="7845"/>
              </a:lnSpc>
            </a:pPr>
            <a:r>
              <a:rPr lang="en-US" sz="9017" b="1" spc="-450">
                <a:solidFill>
                  <a:srgbClr val="252427"/>
                </a:solidFill>
                <a:latin typeface="Arial" panose="020B0604020202020204" pitchFamily="34" charset="0"/>
                <a:cs typeface="Arial" panose="020B0604020202020204" pitchFamily="34" charset="0"/>
              </a:rPr>
              <a:t>Spark the discussion by adding a topic! </a:t>
            </a:r>
          </a:p>
        </p:txBody>
      </p:sp>
      <p:sp>
        <p:nvSpPr>
          <p:cNvPr id="11" name="TextBox 11"/>
          <p:cNvSpPr txBox="1"/>
          <p:nvPr/>
        </p:nvSpPr>
        <p:spPr>
          <a:xfrm>
            <a:off x="1314494" y="2019300"/>
            <a:ext cx="2494996" cy="602729"/>
          </a:xfrm>
          <a:prstGeom prst="rect">
            <a:avLst/>
          </a:prstGeom>
        </p:spPr>
        <p:txBody>
          <a:bodyPr lIns="0" tIns="0" rIns="0" bIns="0" rtlCol="0" anchor="t">
            <a:spAutoFit/>
          </a:bodyPr>
          <a:lstStyle/>
          <a:p>
            <a:pPr>
              <a:lnSpc>
                <a:spcPts val="4663"/>
              </a:lnSpc>
            </a:pPr>
            <a:r>
              <a:rPr lang="en-US" sz="5014" spc="-200">
                <a:solidFill>
                  <a:srgbClr val="252427"/>
                </a:solidFill>
                <a:latin typeface="Arial" panose="020B0604020202020204" pitchFamily="34" charset="0"/>
                <a:cs typeface="Arial" panose="020B0604020202020204" pitchFamily="34" charset="0"/>
              </a:rPr>
              <a:t>Step 2:</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 name="Group 5"/>
          <p:cNvGrpSpPr/>
          <p:nvPr/>
        </p:nvGrpSpPr>
        <p:grpSpPr>
          <a:xfrm>
            <a:off x="16807213" y="9424563"/>
            <a:ext cx="1075421" cy="479844"/>
            <a:chOff x="0" y="0"/>
            <a:chExt cx="1433895" cy="639791"/>
          </a:xfrm>
        </p:grpSpPr>
        <p:sp>
          <p:nvSpPr>
            <p:cNvPr id="6" name="Freeform 6"/>
            <p:cNvSpPr/>
            <p:nvPr/>
          </p:nvSpPr>
          <p:spPr>
            <a:xfrm>
              <a:off x="0" y="0"/>
              <a:ext cx="634166" cy="639791"/>
            </a:xfrm>
            <a:custGeom>
              <a:avLst/>
              <a:gdLst/>
              <a:ahLst/>
              <a:cxnLst/>
              <a:rect l="l" t="t" r="r" b="b"/>
              <a:pathLst>
                <a:path w="634166" h="639791">
                  <a:moveTo>
                    <a:pt x="0" y="0"/>
                  </a:moveTo>
                  <a:lnTo>
                    <a:pt x="634166" y="0"/>
                  </a:lnTo>
                  <a:lnTo>
                    <a:pt x="634166" y="639791"/>
                  </a:lnTo>
                  <a:lnTo>
                    <a:pt x="0" y="639791"/>
                  </a:lnTo>
                  <a:lnTo>
                    <a:pt x="0" y="0"/>
                  </a:lnTo>
                  <a:close/>
                </a:path>
              </a:pathLst>
            </a:custGeom>
            <a:blipFill>
              <a:blip r:embed="rId4">
                <a:extLst>
                  <a:ext uri="{96DAC541-7B7A-43D3-8B79-37D633B846F1}">
                    <asvg:svgBlip xmlns:asvg="http://schemas.microsoft.com/office/drawing/2016/SVG/main" r:embed="rId5"/>
                  </a:ext>
                </a:extLst>
              </a:blip>
              <a:stretch>
                <a:fillRect r="-152735"/>
              </a:stretch>
            </a:blipFill>
          </p:spPr>
        </p:sp>
        <p:sp>
          <p:nvSpPr>
            <p:cNvPr id="7" name="Freeform 7"/>
            <p:cNvSpPr/>
            <p:nvPr/>
          </p:nvSpPr>
          <p:spPr>
            <a:xfrm>
              <a:off x="797796" y="0"/>
              <a:ext cx="636099" cy="639791"/>
            </a:xfrm>
            <a:custGeom>
              <a:avLst/>
              <a:gdLst/>
              <a:ahLst/>
              <a:cxnLst/>
              <a:rect l="l" t="t" r="r" b="b"/>
              <a:pathLst>
                <a:path w="636099" h="639791">
                  <a:moveTo>
                    <a:pt x="0" y="0"/>
                  </a:moveTo>
                  <a:lnTo>
                    <a:pt x="636099" y="0"/>
                  </a:lnTo>
                  <a:lnTo>
                    <a:pt x="636099" y="639791"/>
                  </a:lnTo>
                  <a:lnTo>
                    <a:pt x="0" y="639791"/>
                  </a:lnTo>
                  <a:lnTo>
                    <a:pt x="0" y="0"/>
                  </a:lnTo>
                  <a:close/>
                </a:path>
              </a:pathLst>
            </a:custGeom>
            <a:blipFill>
              <a:blip r:embed="rId6"/>
              <a:stretch>
                <a:fillRect t="-78059" r="-355635" b="-77889"/>
              </a:stretch>
            </a:blipFill>
          </p:spPr>
        </p:sp>
      </p:grpSp>
      <p:sp>
        <p:nvSpPr>
          <p:cNvPr id="8" name="Freeform 8"/>
          <p:cNvSpPr/>
          <p:nvPr/>
        </p:nvSpPr>
        <p:spPr>
          <a:xfrm>
            <a:off x="9328669" y="1032910"/>
            <a:ext cx="8096994" cy="8225390"/>
          </a:xfrm>
          <a:custGeom>
            <a:avLst/>
            <a:gdLst/>
            <a:ahLst/>
            <a:cxnLst/>
            <a:rect l="l" t="t" r="r" b="b"/>
            <a:pathLst>
              <a:path w="8096994" h="8225390">
                <a:moveTo>
                  <a:pt x="0" y="0"/>
                </a:moveTo>
                <a:lnTo>
                  <a:pt x="8096994" y="0"/>
                </a:lnTo>
                <a:lnTo>
                  <a:pt x="8096994" y="8225390"/>
                </a:lnTo>
                <a:lnTo>
                  <a:pt x="0" y="8225390"/>
                </a:lnTo>
                <a:lnTo>
                  <a:pt x="0" y="0"/>
                </a:lnTo>
                <a:close/>
              </a:path>
            </a:pathLst>
          </a:custGeom>
          <a:blipFill>
            <a:blip r:embed="rId7"/>
            <a:stretch>
              <a:fillRect/>
            </a:stretch>
          </a:blipFill>
        </p:spPr>
      </p:sp>
      <p:sp>
        <p:nvSpPr>
          <p:cNvPr id="9" name="TextBox 9"/>
          <p:cNvSpPr txBox="1"/>
          <p:nvPr/>
        </p:nvSpPr>
        <p:spPr>
          <a:xfrm>
            <a:off x="1314495" y="6546836"/>
            <a:ext cx="7442774" cy="1343701"/>
          </a:xfrm>
          <a:prstGeom prst="rect">
            <a:avLst/>
          </a:prstGeom>
        </p:spPr>
        <p:txBody>
          <a:bodyPr wrap="square" lIns="0" tIns="0" rIns="0" bIns="0" rtlCol="0" anchor="t">
            <a:spAutoFit/>
          </a:bodyPr>
          <a:lstStyle/>
          <a:p>
            <a:pPr>
              <a:lnSpc>
                <a:spcPts val="3554"/>
              </a:lnSpc>
              <a:spcBef>
                <a:spcPct val="0"/>
              </a:spcBef>
            </a:pPr>
            <a:r>
              <a:rPr lang="en-US" sz="2539">
                <a:solidFill>
                  <a:srgbClr val="252427"/>
                </a:solidFill>
                <a:latin typeface="Arial" panose="020B0604020202020204" pitchFamily="34" charset="0"/>
                <a:cs typeface="Arial" panose="020B0604020202020204" pitchFamily="34" charset="0"/>
              </a:rPr>
              <a:t>Your community records and shares videos to learn with and from one another – watching, commenting, and replying to peers.</a:t>
            </a:r>
          </a:p>
        </p:txBody>
      </p:sp>
      <p:sp>
        <p:nvSpPr>
          <p:cNvPr id="10" name="TextBox 10"/>
          <p:cNvSpPr txBox="1"/>
          <p:nvPr/>
        </p:nvSpPr>
        <p:spPr>
          <a:xfrm>
            <a:off x="1314494" y="2901724"/>
            <a:ext cx="7829506" cy="3293530"/>
          </a:xfrm>
          <a:prstGeom prst="rect">
            <a:avLst/>
          </a:prstGeom>
        </p:spPr>
        <p:txBody>
          <a:bodyPr wrap="square" lIns="0" tIns="0" rIns="0" bIns="0" rtlCol="0" anchor="t">
            <a:spAutoFit/>
          </a:bodyPr>
          <a:lstStyle/>
          <a:p>
            <a:pPr>
              <a:lnSpc>
                <a:spcPts val="6432"/>
              </a:lnSpc>
            </a:pPr>
            <a:r>
              <a:rPr lang="en-US" sz="7393" b="1" spc="-369">
                <a:solidFill>
                  <a:srgbClr val="252427"/>
                </a:solidFill>
                <a:latin typeface="Arial" panose="020B0604020202020204" pitchFamily="34" charset="0"/>
                <a:cs typeface="Arial" panose="020B0604020202020204" pitchFamily="34" charset="0"/>
              </a:rPr>
              <a:t>Launch the discussion with student creation and engagement!</a:t>
            </a:r>
          </a:p>
        </p:txBody>
      </p:sp>
      <p:sp>
        <p:nvSpPr>
          <p:cNvPr id="11" name="TextBox 11"/>
          <p:cNvSpPr txBox="1"/>
          <p:nvPr/>
        </p:nvSpPr>
        <p:spPr>
          <a:xfrm>
            <a:off x="1314494" y="2123204"/>
            <a:ext cx="2494996" cy="602729"/>
          </a:xfrm>
          <a:prstGeom prst="rect">
            <a:avLst/>
          </a:prstGeom>
        </p:spPr>
        <p:txBody>
          <a:bodyPr lIns="0" tIns="0" rIns="0" bIns="0" rtlCol="0" anchor="t">
            <a:spAutoFit/>
          </a:bodyPr>
          <a:lstStyle/>
          <a:p>
            <a:pPr>
              <a:lnSpc>
                <a:spcPts val="4663"/>
              </a:lnSpc>
            </a:pPr>
            <a:r>
              <a:rPr lang="en-US" sz="5014" spc="-200">
                <a:solidFill>
                  <a:srgbClr val="252427"/>
                </a:solidFill>
                <a:latin typeface="Arial" panose="020B0604020202020204" pitchFamily="34" charset="0"/>
                <a:cs typeface="Arial" panose="020B0604020202020204" pitchFamily="34" charset="0"/>
              </a:rPr>
              <a:t>Step 3:</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 name="Group 5"/>
          <p:cNvGrpSpPr/>
          <p:nvPr/>
        </p:nvGrpSpPr>
        <p:grpSpPr>
          <a:xfrm>
            <a:off x="16807213" y="9424563"/>
            <a:ext cx="1075421" cy="479844"/>
            <a:chOff x="0" y="0"/>
            <a:chExt cx="1433895" cy="639791"/>
          </a:xfrm>
        </p:grpSpPr>
        <p:sp>
          <p:nvSpPr>
            <p:cNvPr id="6" name="Freeform 6"/>
            <p:cNvSpPr/>
            <p:nvPr/>
          </p:nvSpPr>
          <p:spPr>
            <a:xfrm>
              <a:off x="0" y="0"/>
              <a:ext cx="634166" cy="639791"/>
            </a:xfrm>
            <a:custGeom>
              <a:avLst/>
              <a:gdLst/>
              <a:ahLst/>
              <a:cxnLst/>
              <a:rect l="l" t="t" r="r" b="b"/>
              <a:pathLst>
                <a:path w="634166" h="639791">
                  <a:moveTo>
                    <a:pt x="0" y="0"/>
                  </a:moveTo>
                  <a:lnTo>
                    <a:pt x="634166" y="0"/>
                  </a:lnTo>
                  <a:lnTo>
                    <a:pt x="634166" y="639791"/>
                  </a:lnTo>
                  <a:lnTo>
                    <a:pt x="0" y="639791"/>
                  </a:lnTo>
                  <a:lnTo>
                    <a:pt x="0" y="0"/>
                  </a:lnTo>
                  <a:close/>
                </a:path>
              </a:pathLst>
            </a:custGeom>
            <a:blipFill>
              <a:blip r:embed="rId4">
                <a:extLst>
                  <a:ext uri="{96DAC541-7B7A-43D3-8B79-37D633B846F1}">
                    <asvg:svgBlip xmlns:asvg="http://schemas.microsoft.com/office/drawing/2016/SVG/main" r:embed="rId5"/>
                  </a:ext>
                </a:extLst>
              </a:blip>
              <a:stretch>
                <a:fillRect r="-152735"/>
              </a:stretch>
            </a:blipFill>
          </p:spPr>
        </p:sp>
        <p:sp>
          <p:nvSpPr>
            <p:cNvPr id="7" name="Freeform 7"/>
            <p:cNvSpPr/>
            <p:nvPr/>
          </p:nvSpPr>
          <p:spPr>
            <a:xfrm>
              <a:off x="797796" y="0"/>
              <a:ext cx="636099" cy="639791"/>
            </a:xfrm>
            <a:custGeom>
              <a:avLst/>
              <a:gdLst/>
              <a:ahLst/>
              <a:cxnLst/>
              <a:rect l="l" t="t" r="r" b="b"/>
              <a:pathLst>
                <a:path w="636099" h="639791">
                  <a:moveTo>
                    <a:pt x="0" y="0"/>
                  </a:moveTo>
                  <a:lnTo>
                    <a:pt x="636099" y="0"/>
                  </a:lnTo>
                  <a:lnTo>
                    <a:pt x="636099" y="639791"/>
                  </a:lnTo>
                  <a:lnTo>
                    <a:pt x="0" y="639791"/>
                  </a:lnTo>
                  <a:lnTo>
                    <a:pt x="0" y="0"/>
                  </a:lnTo>
                  <a:close/>
                </a:path>
              </a:pathLst>
            </a:custGeom>
            <a:blipFill>
              <a:blip r:embed="rId6"/>
              <a:stretch>
                <a:fillRect t="-78059" r="-355635" b="-77889"/>
              </a:stretch>
            </a:blipFill>
          </p:spPr>
        </p:sp>
      </p:grpSp>
      <p:sp>
        <p:nvSpPr>
          <p:cNvPr id="8" name="TextBox 8"/>
          <p:cNvSpPr txBox="1"/>
          <p:nvPr/>
        </p:nvSpPr>
        <p:spPr>
          <a:xfrm>
            <a:off x="4845940" y="8839320"/>
            <a:ext cx="2731585" cy="507012"/>
          </a:xfrm>
          <a:prstGeom prst="rect">
            <a:avLst/>
          </a:prstGeom>
        </p:spPr>
        <p:txBody>
          <a:bodyPr lIns="0" tIns="0" rIns="0" bIns="0" rtlCol="0" anchor="t">
            <a:spAutoFit/>
          </a:bodyPr>
          <a:lstStyle/>
          <a:p>
            <a:pPr algn="ctr">
              <a:lnSpc>
                <a:spcPts val="1965"/>
              </a:lnSpc>
            </a:pPr>
            <a:r>
              <a:rPr lang="en-US" sz="1403" spc="-60">
                <a:solidFill>
                  <a:srgbClr val="000000"/>
                </a:solidFill>
                <a:latin typeface="Arial" panose="020B0604020202020204" pitchFamily="34" charset="0"/>
                <a:cs typeface="Arial" panose="020B0604020202020204" pitchFamily="34" charset="0"/>
                <a:hlinkClick r:id="rId7"/>
              </a:rPr>
              <a:t>Create a topic using 'Topic Copilot'</a:t>
            </a:r>
            <a:endParaRPr lang="en-US" sz="1403" spc="-60">
              <a:solidFill>
                <a:srgbClr val="000000"/>
              </a:solidFill>
              <a:latin typeface="Arial" panose="020B0604020202020204" pitchFamily="34" charset="0"/>
              <a:cs typeface="Arial" panose="020B0604020202020204" pitchFamily="34" charset="0"/>
            </a:endParaRPr>
          </a:p>
          <a:p>
            <a:pPr algn="ctr">
              <a:lnSpc>
                <a:spcPts val="1965"/>
              </a:lnSpc>
              <a:spcBef>
                <a:spcPct val="0"/>
              </a:spcBef>
            </a:pPr>
            <a:r>
              <a:rPr lang="en-US" sz="1403" spc="-60">
                <a:solidFill>
                  <a:srgbClr val="000000"/>
                </a:solidFill>
                <a:latin typeface="Arial" panose="020B0604020202020204" pitchFamily="34" charset="0"/>
                <a:cs typeface="Arial" panose="020B0604020202020204" pitchFamily="34" charset="0"/>
              </a:rPr>
              <a:t>– Flip Help Center</a:t>
            </a:r>
          </a:p>
        </p:txBody>
      </p:sp>
      <p:grpSp>
        <p:nvGrpSpPr>
          <p:cNvPr id="14" name="Group 14"/>
          <p:cNvGrpSpPr>
            <a:grpSpLocks noChangeAspect="1"/>
          </p:cNvGrpSpPr>
          <p:nvPr/>
        </p:nvGrpSpPr>
        <p:grpSpPr>
          <a:xfrm>
            <a:off x="10996403" y="5042725"/>
            <a:ext cx="6534672" cy="3675707"/>
            <a:chOff x="0" y="0"/>
            <a:chExt cx="11289030" cy="6350000"/>
          </a:xfrm>
        </p:grpSpPr>
        <p:sp>
          <p:nvSpPr>
            <p:cNvPr id="15" name="Freeform 15"/>
            <p:cNvSpPr/>
            <p:nvPr/>
          </p:nvSpPr>
          <p:spPr>
            <a:xfrm>
              <a:off x="0" y="0"/>
              <a:ext cx="11287761" cy="6350000"/>
            </a:xfrm>
            <a:custGeom>
              <a:avLst/>
              <a:gdLst/>
              <a:ahLst/>
              <a:cxnLst/>
              <a:rect l="l" t="t" r="r" b="b"/>
              <a:pathLst>
                <a:path w="11287761" h="6350000">
                  <a:moveTo>
                    <a:pt x="0" y="5824220"/>
                  </a:moveTo>
                  <a:lnTo>
                    <a:pt x="0" y="525780"/>
                  </a:lnTo>
                  <a:cubicBezTo>
                    <a:pt x="0" y="234950"/>
                    <a:pt x="234950" y="0"/>
                    <a:pt x="525780" y="0"/>
                  </a:cubicBezTo>
                  <a:lnTo>
                    <a:pt x="10761980" y="0"/>
                  </a:lnTo>
                  <a:cubicBezTo>
                    <a:pt x="11052811" y="0"/>
                    <a:pt x="11287761" y="234950"/>
                    <a:pt x="11287761" y="525780"/>
                  </a:cubicBezTo>
                  <a:lnTo>
                    <a:pt x="11287761" y="5822950"/>
                  </a:lnTo>
                  <a:cubicBezTo>
                    <a:pt x="11287761" y="6113780"/>
                    <a:pt x="11052811" y="6348730"/>
                    <a:pt x="10761980" y="6348730"/>
                  </a:cubicBezTo>
                  <a:lnTo>
                    <a:pt x="525780" y="6348730"/>
                  </a:lnTo>
                  <a:cubicBezTo>
                    <a:pt x="236220" y="6350000"/>
                    <a:pt x="0" y="6115050"/>
                    <a:pt x="0" y="5824220"/>
                  </a:cubicBezTo>
                  <a:cubicBezTo>
                    <a:pt x="0" y="5824220"/>
                    <a:pt x="0" y="5824220"/>
                    <a:pt x="0" y="5824220"/>
                  </a:cubicBezTo>
                  <a:close/>
                </a:path>
              </a:pathLst>
            </a:custGeom>
            <a:blipFill>
              <a:blip r:embed="rId8"/>
              <a:stretch>
                <a:fillRect t="-7662" b="-57642"/>
              </a:stretch>
            </a:blipFill>
            <a:effectLst>
              <a:outerShdw blurRad="754932" dist="50800" dir="5400000" sx="71000" sy="71000" algn="ctr" rotWithShape="0">
                <a:srgbClr val="000000">
                  <a:alpha val="43137"/>
                </a:srgbClr>
              </a:outerShdw>
            </a:effectLst>
          </p:spPr>
          <p:txBody>
            <a:bodyPr/>
            <a:lstStyle/>
            <a:p>
              <a:endParaRPr lang="en-US" dirty="0"/>
            </a:p>
          </p:txBody>
        </p:sp>
      </p:grpSp>
      <p:sp>
        <p:nvSpPr>
          <p:cNvPr id="16" name="TextBox 16"/>
          <p:cNvSpPr txBox="1"/>
          <p:nvPr/>
        </p:nvSpPr>
        <p:spPr>
          <a:xfrm>
            <a:off x="1319507" y="1229249"/>
            <a:ext cx="10138886" cy="3051783"/>
          </a:xfrm>
          <a:prstGeom prst="rect">
            <a:avLst/>
          </a:prstGeom>
        </p:spPr>
        <p:txBody>
          <a:bodyPr wrap="square" lIns="0" tIns="0" rIns="0" bIns="0" rtlCol="0" anchor="t">
            <a:spAutoFit/>
          </a:bodyPr>
          <a:lstStyle/>
          <a:p>
            <a:r>
              <a:rPr lang="en-US" sz="6950" b="1" spc="-349">
                <a:solidFill>
                  <a:srgbClr val="252427"/>
                </a:solidFill>
                <a:latin typeface="Arial"/>
                <a:ea typeface="+mn-lt"/>
                <a:cs typeface="Arial"/>
              </a:rPr>
              <a:t>Create and share today, get responses tomorrow</a:t>
            </a:r>
            <a:endParaRPr lang="en-US"/>
          </a:p>
          <a:p>
            <a:pPr>
              <a:lnSpc>
                <a:spcPts val="6929"/>
              </a:lnSpc>
            </a:pPr>
            <a:endParaRPr lang="en-US" sz="6950" b="1" spc="-349" dirty="0">
              <a:solidFill>
                <a:srgbClr val="252427"/>
              </a:solidFill>
              <a:latin typeface="Arial" panose="020B0604020202020204" pitchFamily="34" charset="0"/>
              <a:cs typeface="Arial" panose="020B0604020202020204" pitchFamily="34" charset="0"/>
            </a:endParaRPr>
          </a:p>
        </p:txBody>
      </p:sp>
      <p:sp>
        <p:nvSpPr>
          <p:cNvPr id="17" name="TextBox 17"/>
          <p:cNvSpPr txBox="1"/>
          <p:nvPr/>
        </p:nvSpPr>
        <p:spPr>
          <a:xfrm>
            <a:off x="1319507" y="3399766"/>
            <a:ext cx="8453676" cy="882036"/>
          </a:xfrm>
          <a:prstGeom prst="rect">
            <a:avLst/>
          </a:prstGeom>
        </p:spPr>
        <p:txBody>
          <a:bodyPr lIns="0" tIns="0" rIns="0" bIns="0" rtlCol="0" anchor="t">
            <a:spAutoFit/>
          </a:bodyPr>
          <a:lstStyle/>
          <a:p>
            <a:pPr>
              <a:lnSpc>
                <a:spcPts val="3554"/>
              </a:lnSpc>
              <a:spcBef>
                <a:spcPct val="0"/>
              </a:spcBef>
            </a:pPr>
            <a:r>
              <a:rPr lang="en-US" sz="2539">
                <a:solidFill>
                  <a:srgbClr val="252427"/>
                </a:solidFill>
                <a:latin typeface="Arial" panose="020B0604020202020204" pitchFamily="34" charset="0"/>
                <a:cs typeface="Arial" panose="020B0604020202020204" pitchFamily="34" charset="0"/>
              </a:rPr>
              <a:t>Topic Copilot is here to help you quickly generate ideas for fostering meaningful discussion with your students.</a:t>
            </a:r>
          </a:p>
        </p:txBody>
      </p:sp>
      <p:sp>
        <p:nvSpPr>
          <p:cNvPr id="18" name="TextBox 18"/>
          <p:cNvSpPr txBox="1"/>
          <p:nvPr/>
        </p:nvSpPr>
        <p:spPr>
          <a:xfrm>
            <a:off x="10996403" y="3399766"/>
            <a:ext cx="6262897" cy="882036"/>
          </a:xfrm>
          <a:prstGeom prst="rect">
            <a:avLst/>
          </a:prstGeom>
        </p:spPr>
        <p:txBody>
          <a:bodyPr lIns="0" tIns="0" rIns="0" bIns="0" rtlCol="0" anchor="t">
            <a:spAutoFit/>
          </a:bodyPr>
          <a:lstStyle/>
          <a:p>
            <a:pPr>
              <a:lnSpc>
                <a:spcPts val="3554"/>
              </a:lnSpc>
              <a:spcBef>
                <a:spcPct val="0"/>
              </a:spcBef>
            </a:pPr>
            <a:r>
              <a:rPr lang="en-US" sz="2539">
                <a:solidFill>
                  <a:srgbClr val="252427"/>
                </a:solidFill>
                <a:latin typeface="Arial" panose="020B0604020202020204" pitchFamily="34" charset="0"/>
                <a:cs typeface="Arial" panose="020B0604020202020204" pitchFamily="34" charset="0"/>
              </a:rPr>
              <a:t>You can also find enriching, ready-to-use topics from our partners in Discovery.</a:t>
            </a:r>
          </a:p>
        </p:txBody>
      </p:sp>
      <p:pic>
        <p:nvPicPr>
          <p:cNvPr id="24" name="Picture 23" descr="A black text on a white background&#10;&#10;Description automatically generated with medium confidence">
            <a:extLst>
              <a:ext uri="{FF2B5EF4-FFF2-40B4-BE49-F238E27FC236}">
                <a16:creationId xmlns:a16="http://schemas.microsoft.com/office/drawing/2014/main" id="{24DEE4E8-F612-99E4-DDCB-0F1026C306B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188398" y="5042725"/>
            <a:ext cx="6508492" cy="3661027"/>
          </a:xfrm>
          <a:prstGeom prst="roundRect">
            <a:avLst>
              <a:gd name="adj" fmla="val 8896"/>
            </a:avLst>
          </a:prstGeom>
        </p:spPr>
      </p:pic>
      <p:grpSp>
        <p:nvGrpSpPr>
          <p:cNvPr id="11" name="Group 11"/>
          <p:cNvGrpSpPr/>
          <p:nvPr/>
        </p:nvGrpSpPr>
        <p:grpSpPr>
          <a:xfrm>
            <a:off x="1319507" y="6880578"/>
            <a:ext cx="2563561" cy="2465753"/>
            <a:chOff x="0" y="0"/>
            <a:chExt cx="881170" cy="847550"/>
          </a:xfrm>
        </p:grpSpPr>
        <p:sp>
          <p:nvSpPr>
            <p:cNvPr id="12" name="Freeform 12"/>
            <p:cNvSpPr/>
            <p:nvPr/>
          </p:nvSpPr>
          <p:spPr>
            <a:xfrm>
              <a:off x="0" y="0"/>
              <a:ext cx="881170" cy="847550"/>
            </a:xfrm>
            <a:custGeom>
              <a:avLst/>
              <a:gdLst/>
              <a:ahLst/>
              <a:cxnLst/>
              <a:rect l="l" t="t" r="r" b="b"/>
              <a:pathLst>
                <a:path w="881170" h="847550">
                  <a:moveTo>
                    <a:pt x="154019" y="0"/>
                  </a:moveTo>
                  <a:lnTo>
                    <a:pt x="727150" y="0"/>
                  </a:lnTo>
                  <a:cubicBezTo>
                    <a:pt x="767999" y="0"/>
                    <a:pt x="807174" y="16227"/>
                    <a:pt x="836059" y="45111"/>
                  </a:cubicBezTo>
                  <a:cubicBezTo>
                    <a:pt x="864943" y="73995"/>
                    <a:pt x="881170" y="113171"/>
                    <a:pt x="881170" y="154019"/>
                  </a:cubicBezTo>
                  <a:lnTo>
                    <a:pt x="881170" y="693531"/>
                  </a:lnTo>
                  <a:cubicBezTo>
                    <a:pt x="881170" y="734380"/>
                    <a:pt x="864943" y="773555"/>
                    <a:pt x="836059" y="802439"/>
                  </a:cubicBezTo>
                  <a:cubicBezTo>
                    <a:pt x="807174" y="831323"/>
                    <a:pt x="767999" y="847550"/>
                    <a:pt x="727150" y="847550"/>
                  </a:cubicBezTo>
                  <a:lnTo>
                    <a:pt x="154019" y="847550"/>
                  </a:lnTo>
                  <a:cubicBezTo>
                    <a:pt x="113171" y="847550"/>
                    <a:pt x="73995" y="831323"/>
                    <a:pt x="45111" y="802439"/>
                  </a:cubicBezTo>
                  <a:cubicBezTo>
                    <a:pt x="16227" y="773555"/>
                    <a:pt x="0" y="734380"/>
                    <a:pt x="0" y="693531"/>
                  </a:cubicBezTo>
                  <a:lnTo>
                    <a:pt x="0" y="154019"/>
                  </a:lnTo>
                  <a:cubicBezTo>
                    <a:pt x="0" y="113171"/>
                    <a:pt x="16227" y="73995"/>
                    <a:pt x="45111" y="45111"/>
                  </a:cubicBezTo>
                  <a:cubicBezTo>
                    <a:pt x="73995" y="16227"/>
                    <a:pt x="113171" y="0"/>
                    <a:pt x="154019" y="0"/>
                  </a:cubicBezTo>
                  <a:close/>
                </a:path>
              </a:pathLst>
            </a:custGeom>
            <a:solidFill>
              <a:srgbClr val="FFFFFF"/>
            </a:solidFill>
          </p:spPr>
        </p:sp>
        <p:sp>
          <p:nvSpPr>
            <p:cNvPr id="13" name="TextBox 13"/>
            <p:cNvSpPr txBox="1"/>
            <p:nvPr/>
          </p:nvSpPr>
          <p:spPr>
            <a:xfrm>
              <a:off x="0" y="-104775"/>
              <a:ext cx="812800" cy="917575"/>
            </a:xfrm>
            <a:prstGeom prst="rect">
              <a:avLst/>
            </a:prstGeom>
          </p:spPr>
          <p:txBody>
            <a:bodyPr lIns="63191" tIns="63191" rIns="63191" bIns="63191" rtlCol="0" anchor="ctr"/>
            <a:lstStyle/>
            <a:p>
              <a:pPr algn="ctr">
                <a:lnSpc>
                  <a:spcPts val="3348"/>
                </a:lnSpc>
              </a:pPr>
              <a:endParaRPr/>
            </a:p>
          </p:txBody>
        </p:sp>
      </p:grpSp>
      <p:grpSp>
        <p:nvGrpSpPr>
          <p:cNvPr id="19" name="Group 19"/>
          <p:cNvGrpSpPr/>
          <p:nvPr/>
        </p:nvGrpSpPr>
        <p:grpSpPr>
          <a:xfrm>
            <a:off x="1503979" y="7016147"/>
            <a:ext cx="2194616" cy="2194616"/>
            <a:chOff x="0" y="0"/>
            <a:chExt cx="2926155" cy="2926155"/>
          </a:xfrm>
        </p:grpSpPr>
        <p:sp>
          <p:nvSpPr>
            <p:cNvPr id="20" name="Freeform 20"/>
            <p:cNvSpPr/>
            <p:nvPr/>
          </p:nvSpPr>
          <p:spPr>
            <a:xfrm>
              <a:off x="0" y="0"/>
              <a:ext cx="2926155" cy="2926155"/>
            </a:xfrm>
            <a:custGeom>
              <a:avLst/>
              <a:gdLst/>
              <a:ahLst/>
              <a:cxnLst/>
              <a:rect l="l" t="t" r="r" b="b"/>
              <a:pathLst>
                <a:path w="2926155" h="2926155">
                  <a:moveTo>
                    <a:pt x="0" y="0"/>
                  </a:moveTo>
                  <a:lnTo>
                    <a:pt x="2926155" y="0"/>
                  </a:lnTo>
                  <a:lnTo>
                    <a:pt x="2926155" y="2926155"/>
                  </a:lnTo>
                  <a:lnTo>
                    <a:pt x="0" y="292615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1320</Words>
  <Application>Microsoft Office PowerPoint</Application>
  <PresentationFormat>Custom</PresentationFormat>
  <Paragraphs>210</Paragraphs>
  <Slides>14</Slides>
  <Notes>14</Notes>
  <HiddenSlides>1</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Flip | Educator Toolkit 2023</dc:title>
  <cp:lastModifiedBy>Michelle Barrueto</cp:lastModifiedBy>
  <cp:revision>198</cp:revision>
  <dcterms:created xsi:type="dcterms:W3CDTF">2006-08-16T00:00:00Z</dcterms:created>
  <dcterms:modified xsi:type="dcterms:W3CDTF">2023-06-22T17:30:30Z</dcterms:modified>
  <dc:identifier>DAFksEee7zk</dc:identifier>
</cp:coreProperties>
</file>